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01"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7219"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7220"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7221"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86BCF59-8645-4957-BE0F-3455FB85228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Ro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4E52751-40B0-4641-B9BD-CD9168F107D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79E689-7163-4225-A9CE-737068E3CE4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B65CF0-4BC1-47EE-9038-53AE884806A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FD7405-1C9D-4F12-A6FC-F32A85517A9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3447D4-92D7-4172-B681-55D07E6644F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1A3118-5886-4C0B-BC1B-EC421EB2E3D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C473E0-EB51-43FA-93FC-4E05D643BD4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0C0EC79-268E-4439-89A6-41F7BCE1F60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15E15D1-CDA4-4668-93B7-397228327E5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ABA6461-B433-40B8-9EE5-092D5ADE34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6E46A7-CCE4-493E-99D1-C535C91F18F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31B90A-09E0-40A9-9A4F-46440CA8BCF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29F9141-E3BD-4232-8AB1-DE01C53F949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iki.verkata.com/en/wiki/File:Indiahills.pn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besttofind.com/Img/india_climate_map.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z.about.com/d/goindia/1/0/J/A/-/-/commuting.jpg"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chanceofrain.com/wp-content/uploads/2009/09/s02_20055069.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hyperlink" Target="http://flickr.com/photos/doctorow/13507952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hyperlink" Target="http://flickr.com/photos/doctorow/135079520/" TargetMode="External"/><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letsjapan.markmode.com/wp-content/uploads/2008/06/self-serve-japan-02.jpg" TargetMode="Externa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counterknowledge.com/wp-content/uploads/2008/11/indiafarmer500x3735.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8EDC3F17-1E59-4DDE-BCAE-5C62CC323025}" type="slidenum">
              <a:rPr lang="en-US"/>
              <a:pPr/>
              <a:t>1</a:t>
            </a:fld>
            <a:endParaRPr lang="en-US"/>
          </a:p>
        </p:txBody>
      </p:sp>
      <p:sp>
        <p:nvSpPr>
          <p:cNvPr id="49154" name="Rectangle 2"/>
          <p:cNvSpPr>
            <a:spLocks noGrp="1" noChangeArrowheads="1"/>
          </p:cNvSpPr>
          <p:nvPr>
            <p:ph type="title"/>
          </p:nvPr>
        </p:nvSpPr>
        <p:spPr>
          <a:xfrm>
            <a:off x="990600" y="1219200"/>
            <a:ext cx="7239000" cy="4267200"/>
          </a:xfrm>
        </p:spPr>
        <p:txBody>
          <a:bodyPr/>
          <a:lstStyle/>
          <a:p>
            <a:r>
              <a:rPr lang="en-US" sz="3100" b="1">
                <a:latin typeface="Comic Sans MS" pitchFamily="66" charset="0"/>
              </a:rPr>
              <a:t>SS7G11</a:t>
            </a:r>
            <a:r>
              <a:rPr lang="en-US" sz="3100">
                <a:latin typeface="Comic Sans MS" pitchFamily="66" charset="0"/>
              </a:rPr>
              <a:t/>
            </a:r>
            <a:br>
              <a:rPr lang="en-US" sz="3100">
                <a:latin typeface="Comic Sans MS" pitchFamily="66" charset="0"/>
              </a:rPr>
            </a:br>
            <a:r>
              <a:rPr lang="en-US" sz="3100">
                <a:latin typeface="Comic Sans MS" pitchFamily="66" charset="0"/>
              </a:rPr>
              <a:t>The student will explain the impact of location, climate, physical characteristics, distribution of natural resources,  and population distribution on southern </a:t>
            </a:r>
            <a:br>
              <a:rPr lang="en-US" sz="3100">
                <a:latin typeface="Comic Sans MS" pitchFamily="66" charset="0"/>
              </a:rPr>
            </a:br>
            <a:r>
              <a:rPr lang="en-US" sz="3100">
                <a:latin typeface="Comic Sans MS" pitchFamily="66" charset="0"/>
              </a:rPr>
              <a:t>and eastern Asia.</a:t>
            </a:r>
            <a:br>
              <a:rPr lang="en-US" sz="3100">
                <a:latin typeface="Comic Sans MS" pitchFamily="66" charset="0"/>
              </a:rPr>
            </a:br>
            <a:r>
              <a:rPr lang="en-US" sz="3100" b="1">
                <a:latin typeface="Comic Sans MS" pitchFamily="66" charset="0"/>
              </a:rPr>
              <a:t>a.</a:t>
            </a:r>
            <a:r>
              <a:rPr lang="en-US" sz="3100">
                <a:latin typeface="Comic Sans MS" pitchFamily="66" charset="0"/>
              </a:rPr>
              <a:t> Describe the impact climate and location has on population distribution in southern and eastern Asia. </a:t>
            </a:r>
          </a:p>
        </p:txBody>
      </p:sp>
      <p:sp>
        <p:nvSpPr>
          <p:cNvPr id="49155" name="Rectangle 3"/>
          <p:cNvSpPr>
            <a:spLocks noGrp="1" noChangeArrowheads="1"/>
          </p:cNvSpPr>
          <p:nvPr>
            <p:ph type="body" idx="1"/>
          </p:nvPr>
        </p:nvSpPr>
        <p:spPr>
          <a:xfrm>
            <a:off x="0" y="6248400"/>
            <a:ext cx="9144000" cy="381000"/>
          </a:xfrm>
        </p:spPr>
        <p:txBody>
          <a:bodyPr/>
          <a:lstStyle/>
          <a:p>
            <a:pPr>
              <a:lnSpc>
                <a:spcPct val="80000"/>
              </a:lnSpc>
            </a:pPr>
            <a:endParaRPr lang="en-US" sz="2000"/>
          </a:p>
        </p:txBody>
      </p:sp>
      <p:pic>
        <p:nvPicPr>
          <p:cNvPr id="49157" name="Picture 5" descr="MCj04379760000[1]"/>
          <p:cNvPicPr>
            <a:picLocks noChangeAspect="1" noChangeArrowheads="1"/>
          </p:cNvPicPr>
          <p:nvPr/>
        </p:nvPicPr>
        <p:blipFill>
          <a:blip r:embed="rId2" cstate="print"/>
          <a:srcRect/>
          <a:stretch>
            <a:fillRect/>
          </a:stretch>
        </p:blipFill>
        <p:spPr bwMode="auto">
          <a:xfrm>
            <a:off x="0" y="5915025"/>
            <a:ext cx="8991600" cy="942975"/>
          </a:xfrm>
          <a:prstGeom prst="rect">
            <a:avLst/>
          </a:prstGeom>
          <a:noFill/>
        </p:spPr>
      </p:pic>
      <p:pic>
        <p:nvPicPr>
          <p:cNvPr id="49164" name="Picture 12" descr="MCj04379760000[1]"/>
          <p:cNvPicPr>
            <a:picLocks noChangeAspect="1" noChangeArrowheads="1"/>
          </p:cNvPicPr>
          <p:nvPr/>
        </p:nvPicPr>
        <p:blipFill>
          <a:blip r:embed="rId2" cstate="print"/>
          <a:srcRect/>
          <a:stretch>
            <a:fillRect/>
          </a:stretch>
        </p:blipFill>
        <p:spPr bwMode="auto">
          <a:xfrm>
            <a:off x="0" y="0"/>
            <a:ext cx="9144000" cy="942975"/>
          </a:xfrm>
          <a:prstGeom prst="rect">
            <a:avLst/>
          </a:prstGeom>
          <a:noFill/>
        </p:spPr>
      </p:pic>
      <p:pic>
        <p:nvPicPr>
          <p:cNvPr id="49165" name="Picture 13" descr="MCj04379760000[1]"/>
          <p:cNvPicPr>
            <a:picLocks noChangeAspect="1" noChangeArrowheads="1"/>
          </p:cNvPicPr>
          <p:nvPr/>
        </p:nvPicPr>
        <p:blipFill>
          <a:blip r:embed="rId2" cstate="print"/>
          <a:srcRect/>
          <a:stretch>
            <a:fillRect/>
          </a:stretch>
        </p:blipFill>
        <p:spPr bwMode="auto">
          <a:xfrm rot="5260708">
            <a:off x="5232401" y="2957512"/>
            <a:ext cx="6858000" cy="942975"/>
          </a:xfrm>
          <a:prstGeom prst="rect">
            <a:avLst/>
          </a:prstGeom>
          <a:noFill/>
        </p:spPr>
      </p:pic>
      <p:pic>
        <p:nvPicPr>
          <p:cNvPr id="49166" name="Picture 14" descr="MCj04379760000[1]"/>
          <p:cNvPicPr>
            <a:picLocks noChangeAspect="1" noChangeArrowheads="1"/>
          </p:cNvPicPr>
          <p:nvPr/>
        </p:nvPicPr>
        <p:blipFill>
          <a:blip r:embed="rId2" cstate="print"/>
          <a:srcRect/>
          <a:stretch>
            <a:fillRect/>
          </a:stretch>
        </p:blipFill>
        <p:spPr bwMode="auto">
          <a:xfrm rot="5400000">
            <a:off x="-2652712" y="2652712"/>
            <a:ext cx="6248400" cy="9429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943D1A3-0F19-46D7-AE49-ECB853D6F776}" type="slidenum">
              <a:rPr lang="en-US"/>
              <a:pPr/>
              <a:t>10</a:t>
            </a:fld>
            <a:endParaRPr lang="en-US"/>
          </a:p>
        </p:txBody>
      </p:sp>
      <p:sp>
        <p:nvSpPr>
          <p:cNvPr id="59394" name="Rectangle 2"/>
          <p:cNvSpPr>
            <a:spLocks noGrp="1" noChangeArrowheads="1"/>
          </p:cNvSpPr>
          <p:nvPr>
            <p:ph type="title"/>
          </p:nvPr>
        </p:nvSpPr>
        <p:spPr>
          <a:xfrm>
            <a:off x="0" y="457200"/>
            <a:ext cx="9144000" cy="2087563"/>
          </a:xfrm>
        </p:spPr>
        <p:txBody>
          <a:bodyPr/>
          <a:lstStyle/>
          <a:p>
            <a:r>
              <a:rPr lang="en-US" sz="2800" b="1">
                <a:latin typeface="Comic Sans MS" pitchFamily="66" charset="0"/>
              </a:rPr>
              <a:t>Japan</a:t>
            </a:r>
            <a:br>
              <a:rPr lang="en-US" sz="2800" b="1">
                <a:latin typeface="Comic Sans MS" pitchFamily="66" charset="0"/>
              </a:rPr>
            </a:br>
            <a:r>
              <a:rPr lang="en-US" sz="2800" b="1">
                <a:latin typeface="Comic Sans MS" pitchFamily="66" charset="0"/>
              </a:rPr>
              <a:t>Japan</a:t>
            </a:r>
            <a:r>
              <a:rPr lang="en-US" sz="2800">
                <a:latin typeface="Comic Sans MS" pitchFamily="66" charset="0"/>
              </a:rPr>
              <a:t>, an island nation on the far eastern edge of East Asia, has a climate affected by ocean currents. The </a:t>
            </a:r>
            <a:r>
              <a:rPr lang="en-US" sz="2800" b="1">
                <a:latin typeface="Comic Sans MS" pitchFamily="66" charset="0"/>
              </a:rPr>
              <a:t>Japan Current </a:t>
            </a:r>
            <a:r>
              <a:rPr lang="en-US" sz="2800">
                <a:latin typeface="Comic Sans MS" pitchFamily="66" charset="0"/>
              </a:rPr>
              <a:t>coming from the south brings warm water to the southern and eastern coasts of Japan, while the </a:t>
            </a:r>
            <a:r>
              <a:rPr lang="en-US" sz="2800" b="1">
                <a:latin typeface="Comic Sans MS" pitchFamily="66" charset="0"/>
              </a:rPr>
              <a:t>Oyashio Current</a:t>
            </a:r>
            <a:r>
              <a:rPr lang="en-US" sz="2800">
                <a:latin typeface="Comic Sans MS" pitchFamily="66" charset="0"/>
              </a:rPr>
              <a:t> coming in from</a:t>
            </a:r>
            <a:br>
              <a:rPr lang="en-US" sz="2800">
                <a:latin typeface="Comic Sans MS" pitchFamily="66" charset="0"/>
              </a:rPr>
            </a:br>
            <a:r>
              <a:rPr lang="en-US" sz="2800">
                <a:latin typeface="Comic Sans MS" pitchFamily="66" charset="0"/>
              </a:rPr>
              <a:t>the north cools the northern coast.</a:t>
            </a:r>
            <a:endParaRPr lang="en-US" sz="2800" b="1">
              <a:latin typeface="Comic Sans MS" pitchFamily="66" charset="0"/>
            </a:endParaRPr>
          </a:p>
        </p:txBody>
      </p:sp>
      <p:sp>
        <p:nvSpPr>
          <p:cNvPr id="59395" name="Rectangle 3"/>
          <p:cNvSpPr>
            <a:spLocks noGrp="1" noChangeArrowheads="1"/>
          </p:cNvSpPr>
          <p:nvPr>
            <p:ph type="body" idx="1"/>
          </p:nvPr>
        </p:nvSpPr>
        <p:spPr>
          <a:xfrm>
            <a:off x="533400" y="5791200"/>
            <a:ext cx="8229600" cy="563563"/>
          </a:xfrm>
        </p:spPr>
        <p:txBody>
          <a:bodyPr/>
          <a:lstStyle/>
          <a:p>
            <a:pPr>
              <a:lnSpc>
                <a:spcPct val="90000"/>
              </a:lnSpc>
            </a:pPr>
            <a:endParaRPr lang="en-US"/>
          </a:p>
        </p:txBody>
      </p:sp>
      <p:pic>
        <p:nvPicPr>
          <p:cNvPr id="59399" name="Picture 7" descr="Map of Japan, Asian Countries"/>
          <p:cNvPicPr>
            <a:picLocks noChangeAspect="1" noChangeArrowheads="1"/>
          </p:cNvPicPr>
          <p:nvPr/>
        </p:nvPicPr>
        <p:blipFill>
          <a:blip r:embed="rId2" cstate="print"/>
          <a:srcRect/>
          <a:stretch>
            <a:fillRect/>
          </a:stretch>
        </p:blipFill>
        <p:spPr bwMode="auto">
          <a:xfrm>
            <a:off x="0" y="3048000"/>
            <a:ext cx="9144000" cy="3810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A156984-63A2-4941-BD92-2CC661127C92}" type="slidenum">
              <a:rPr lang="en-US"/>
              <a:pPr/>
              <a:t>11</a:t>
            </a:fld>
            <a:endParaRPr lang="en-US"/>
          </a:p>
        </p:txBody>
      </p:sp>
      <p:sp>
        <p:nvSpPr>
          <p:cNvPr id="60418" name="Rectangle 2"/>
          <p:cNvSpPr>
            <a:spLocks noGrp="1" noChangeArrowheads="1"/>
          </p:cNvSpPr>
          <p:nvPr>
            <p:ph type="title"/>
          </p:nvPr>
        </p:nvSpPr>
        <p:spPr>
          <a:xfrm>
            <a:off x="0" y="1219200"/>
            <a:ext cx="9144000" cy="1143000"/>
          </a:xfrm>
        </p:spPr>
        <p:txBody>
          <a:bodyPr/>
          <a:lstStyle/>
          <a:p>
            <a:r>
              <a:rPr lang="en-US" sz="3400">
                <a:latin typeface="Comic Sans MS" pitchFamily="66" charset="0"/>
              </a:rPr>
              <a:t>The warmer parts of the country are able to have longer growing seasons for farmers, while those living in the cooler north rely </a:t>
            </a:r>
            <a:br>
              <a:rPr lang="en-US" sz="3400">
                <a:latin typeface="Comic Sans MS" pitchFamily="66" charset="0"/>
              </a:rPr>
            </a:br>
            <a:r>
              <a:rPr lang="en-US" sz="3400">
                <a:latin typeface="Comic Sans MS" pitchFamily="66" charset="0"/>
              </a:rPr>
              <a:t>on fishing. Japan experiences </a:t>
            </a:r>
            <a:br>
              <a:rPr lang="en-US" sz="3400">
                <a:latin typeface="Comic Sans MS" pitchFamily="66" charset="0"/>
              </a:rPr>
            </a:br>
            <a:r>
              <a:rPr lang="en-US" sz="3400" b="1">
                <a:latin typeface="Comic Sans MS" pitchFamily="66" charset="0"/>
              </a:rPr>
              <a:t>monsoon rains</a:t>
            </a:r>
            <a:r>
              <a:rPr lang="en-US" sz="3400">
                <a:latin typeface="Comic Sans MS" pitchFamily="66" charset="0"/>
              </a:rPr>
              <a:t> and even tropical </a:t>
            </a:r>
            <a:br>
              <a:rPr lang="en-US" sz="3400">
                <a:latin typeface="Comic Sans MS" pitchFamily="66" charset="0"/>
              </a:rPr>
            </a:br>
            <a:r>
              <a:rPr lang="en-US" sz="3400">
                <a:latin typeface="Comic Sans MS" pitchFamily="66" charset="0"/>
              </a:rPr>
              <a:t>hurricanes called t</a:t>
            </a:r>
            <a:r>
              <a:rPr lang="en-US" sz="3400" b="1">
                <a:latin typeface="Comic Sans MS" pitchFamily="66" charset="0"/>
              </a:rPr>
              <a:t>yphoons</a:t>
            </a:r>
            <a:r>
              <a:rPr lang="en-US" sz="3400">
                <a:latin typeface="Comic Sans MS" pitchFamily="66" charset="0"/>
              </a:rPr>
              <a:t>. </a:t>
            </a:r>
            <a:br>
              <a:rPr lang="en-US" sz="3400">
                <a:latin typeface="Comic Sans MS" pitchFamily="66" charset="0"/>
              </a:rPr>
            </a:br>
            <a:endParaRPr lang="en-US" sz="3400">
              <a:latin typeface="Comic Sans MS" pitchFamily="66" charset="0"/>
            </a:endParaRPr>
          </a:p>
        </p:txBody>
      </p:sp>
      <p:sp>
        <p:nvSpPr>
          <p:cNvPr id="60419" name="Rectangle 3"/>
          <p:cNvSpPr>
            <a:spLocks noGrp="1" noChangeArrowheads="1"/>
          </p:cNvSpPr>
          <p:nvPr>
            <p:ph type="body" idx="1"/>
          </p:nvPr>
        </p:nvSpPr>
        <p:spPr>
          <a:xfrm>
            <a:off x="533400" y="6019800"/>
            <a:ext cx="8229600" cy="487363"/>
          </a:xfrm>
        </p:spPr>
        <p:txBody>
          <a:bodyPr/>
          <a:lstStyle/>
          <a:p>
            <a:pPr>
              <a:lnSpc>
                <a:spcPct val="90000"/>
              </a:lnSpc>
            </a:pPr>
            <a:endParaRPr lang="en-US" sz="2800"/>
          </a:p>
        </p:txBody>
      </p:sp>
      <p:pic>
        <p:nvPicPr>
          <p:cNvPr id="60421" name="Picture 5" descr="Typhoon in Japan"/>
          <p:cNvPicPr>
            <a:picLocks noChangeAspect="1" noChangeArrowheads="1"/>
          </p:cNvPicPr>
          <p:nvPr/>
        </p:nvPicPr>
        <p:blipFill>
          <a:blip r:embed="rId2" cstate="print"/>
          <a:srcRect/>
          <a:stretch>
            <a:fillRect/>
          </a:stretch>
        </p:blipFill>
        <p:spPr bwMode="auto">
          <a:xfrm>
            <a:off x="0" y="3124200"/>
            <a:ext cx="4572000" cy="3733800"/>
          </a:xfrm>
          <a:prstGeom prst="rect">
            <a:avLst/>
          </a:prstGeom>
          <a:noFill/>
        </p:spPr>
      </p:pic>
      <p:pic>
        <p:nvPicPr>
          <p:cNvPr id="60423" name="Picture 7" descr="behboudian20070803090910109"/>
          <p:cNvPicPr>
            <a:picLocks noChangeAspect="1" noChangeArrowheads="1"/>
          </p:cNvPicPr>
          <p:nvPr/>
        </p:nvPicPr>
        <p:blipFill>
          <a:blip r:embed="rId3" cstate="print"/>
          <a:srcRect/>
          <a:stretch>
            <a:fillRect/>
          </a:stretch>
        </p:blipFill>
        <p:spPr bwMode="auto">
          <a:xfrm>
            <a:off x="4724400" y="3124200"/>
            <a:ext cx="4419600" cy="3733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5261A3D-E60C-45BE-9F1E-8D76F132A328}" type="slidenum">
              <a:rPr lang="en-US"/>
              <a:pPr/>
              <a:t>12</a:t>
            </a:fld>
            <a:endParaRPr lang="en-US"/>
          </a:p>
        </p:txBody>
      </p:sp>
      <p:sp>
        <p:nvSpPr>
          <p:cNvPr id="61442" name="Rectangle 2"/>
          <p:cNvSpPr>
            <a:spLocks noGrp="1" noChangeArrowheads="1"/>
          </p:cNvSpPr>
          <p:nvPr>
            <p:ph type="title"/>
          </p:nvPr>
        </p:nvSpPr>
        <p:spPr>
          <a:xfrm>
            <a:off x="0" y="838200"/>
            <a:ext cx="9144000" cy="1143000"/>
          </a:xfrm>
        </p:spPr>
        <p:txBody>
          <a:bodyPr/>
          <a:lstStyle/>
          <a:p>
            <a:r>
              <a:rPr lang="en-US" sz="3200" b="1">
                <a:latin typeface="Comic Sans MS" pitchFamily="66" charset="0"/>
              </a:rPr>
              <a:t>NORTH KOREA</a:t>
            </a:r>
            <a:br>
              <a:rPr lang="en-US" sz="3200" b="1">
                <a:latin typeface="Comic Sans MS" pitchFamily="66" charset="0"/>
              </a:rPr>
            </a:br>
            <a:r>
              <a:rPr lang="en-US" sz="3200" b="1">
                <a:latin typeface="Comic Sans MS" pitchFamily="66" charset="0"/>
              </a:rPr>
              <a:t>North Korea</a:t>
            </a:r>
            <a:r>
              <a:rPr lang="en-US" sz="3200">
                <a:latin typeface="Comic Sans MS" pitchFamily="66" charset="0"/>
              </a:rPr>
              <a:t> shares a border with China and has short summers and long, cold winters, much like that of the northeastern corner of China. The land is mountainous and not as heavily populated as South Korea.</a:t>
            </a:r>
            <a:endParaRPr lang="en-US" sz="3200" b="1">
              <a:latin typeface="Comic Sans MS" pitchFamily="66" charset="0"/>
            </a:endParaRPr>
          </a:p>
        </p:txBody>
      </p:sp>
      <p:sp>
        <p:nvSpPr>
          <p:cNvPr id="61443" name="Rectangle 3"/>
          <p:cNvSpPr>
            <a:spLocks noGrp="1" noChangeArrowheads="1"/>
          </p:cNvSpPr>
          <p:nvPr>
            <p:ph type="body" idx="1"/>
          </p:nvPr>
        </p:nvSpPr>
        <p:spPr>
          <a:xfrm>
            <a:off x="457200" y="6096000"/>
            <a:ext cx="8229600" cy="487363"/>
          </a:xfrm>
        </p:spPr>
        <p:txBody>
          <a:bodyPr/>
          <a:lstStyle/>
          <a:p>
            <a:pPr>
              <a:lnSpc>
                <a:spcPct val="90000"/>
              </a:lnSpc>
            </a:pPr>
            <a:endParaRPr lang="en-US" sz="2800"/>
          </a:p>
        </p:txBody>
      </p:sp>
      <p:pic>
        <p:nvPicPr>
          <p:cNvPr id="61445" name="Picture 5" descr="North Korean Map, East Asia"/>
          <p:cNvPicPr>
            <a:picLocks noChangeAspect="1" noChangeArrowheads="1"/>
          </p:cNvPicPr>
          <p:nvPr/>
        </p:nvPicPr>
        <p:blipFill>
          <a:blip r:embed="rId2" cstate="print"/>
          <a:srcRect/>
          <a:stretch>
            <a:fillRect/>
          </a:stretch>
        </p:blipFill>
        <p:spPr bwMode="auto">
          <a:xfrm>
            <a:off x="0" y="2895600"/>
            <a:ext cx="9144000" cy="3962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E4060F-7DBC-4FE0-8143-DEA4924B4821}" type="slidenum">
              <a:rPr lang="en-US"/>
              <a:pPr/>
              <a:t>13</a:t>
            </a:fld>
            <a:endParaRPr lang="en-US"/>
          </a:p>
        </p:txBody>
      </p:sp>
      <p:sp>
        <p:nvSpPr>
          <p:cNvPr id="62466" name="Rectangle 2"/>
          <p:cNvSpPr>
            <a:spLocks noGrp="1" noChangeArrowheads="1"/>
          </p:cNvSpPr>
          <p:nvPr>
            <p:ph type="title"/>
          </p:nvPr>
        </p:nvSpPr>
        <p:spPr>
          <a:xfrm>
            <a:off x="0" y="838200"/>
            <a:ext cx="9144000" cy="2468563"/>
          </a:xfrm>
        </p:spPr>
        <p:txBody>
          <a:bodyPr/>
          <a:lstStyle/>
          <a:p>
            <a:r>
              <a:rPr lang="en-US" sz="3000" b="1">
                <a:latin typeface="Comic Sans MS" pitchFamily="66" charset="0"/>
              </a:rPr>
              <a:t>South Korea</a:t>
            </a:r>
            <a:br>
              <a:rPr lang="en-US" sz="3000" b="1">
                <a:latin typeface="Comic Sans MS" pitchFamily="66" charset="0"/>
              </a:rPr>
            </a:br>
            <a:r>
              <a:rPr lang="en-US" sz="3000" b="1">
                <a:latin typeface="Comic Sans MS" pitchFamily="66" charset="0"/>
              </a:rPr>
              <a:t>South Korea</a:t>
            </a:r>
            <a:r>
              <a:rPr lang="en-US" sz="3000">
                <a:latin typeface="Comic Sans MS" pitchFamily="66" charset="0"/>
              </a:rPr>
              <a:t> has fewer mountains and a milder climate due to the warm winds that come from the ocean. South Korea has a larger population than North Korea. Many South Koreans live in the country’s largest city, Seoul (sōul). Farming </a:t>
            </a:r>
            <a:br>
              <a:rPr lang="en-US" sz="3000">
                <a:latin typeface="Comic Sans MS" pitchFamily="66" charset="0"/>
              </a:rPr>
            </a:br>
            <a:r>
              <a:rPr lang="en-US" sz="3000">
                <a:latin typeface="Comic Sans MS" pitchFamily="66" charset="0"/>
              </a:rPr>
              <a:t>is more widely practiced here than</a:t>
            </a:r>
            <a:br>
              <a:rPr lang="en-US" sz="3000">
                <a:latin typeface="Comic Sans MS" pitchFamily="66" charset="0"/>
              </a:rPr>
            </a:br>
            <a:r>
              <a:rPr lang="en-US" sz="3000">
                <a:latin typeface="Comic Sans MS" pitchFamily="66" charset="0"/>
              </a:rPr>
              <a:t> in the mountainous north.  </a:t>
            </a:r>
            <a:r>
              <a:rPr lang="en-US" sz="3000" b="1">
                <a:latin typeface="Comic Sans MS" pitchFamily="66" charset="0"/>
              </a:rPr>
              <a:t/>
            </a:r>
            <a:br>
              <a:rPr lang="en-US" sz="3000" b="1">
                <a:latin typeface="Comic Sans MS" pitchFamily="66" charset="0"/>
              </a:rPr>
            </a:br>
            <a:endParaRPr lang="en-US" sz="3000" b="1">
              <a:latin typeface="Comic Sans MS" pitchFamily="66" charset="0"/>
            </a:endParaRPr>
          </a:p>
        </p:txBody>
      </p:sp>
      <p:sp>
        <p:nvSpPr>
          <p:cNvPr id="62467" name="Rectangle 3"/>
          <p:cNvSpPr>
            <a:spLocks noGrp="1" noChangeArrowheads="1"/>
          </p:cNvSpPr>
          <p:nvPr>
            <p:ph type="body" idx="1"/>
          </p:nvPr>
        </p:nvSpPr>
        <p:spPr>
          <a:xfrm>
            <a:off x="457200" y="4495800"/>
            <a:ext cx="8229600" cy="1630363"/>
          </a:xfrm>
        </p:spPr>
        <p:txBody>
          <a:bodyPr/>
          <a:lstStyle/>
          <a:p>
            <a:endParaRPr lang="en-US"/>
          </a:p>
        </p:txBody>
      </p:sp>
      <p:pic>
        <p:nvPicPr>
          <p:cNvPr id="62471" name="Picture 7" descr="Map of South Korea, East Asia"/>
          <p:cNvPicPr>
            <a:picLocks noChangeAspect="1" noChangeArrowheads="1"/>
          </p:cNvPicPr>
          <p:nvPr/>
        </p:nvPicPr>
        <p:blipFill>
          <a:blip r:embed="rId2" cstate="print"/>
          <a:srcRect/>
          <a:stretch>
            <a:fillRect/>
          </a:stretch>
        </p:blipFill>
        <p:spPr bwMode="auto">
          <a:xfrm>
            <a:off x="0" y="3686175"/>
            <a:ext cx="9144000" cy="31718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37080F-2CC6-477E-92B2-6D55116FE254}" type="slidenum">
              <a:rPr lang="en-US"/>
              <a:pPr/>
              <a:t>14</a:t>
            </a:fld>
            <a:endParaRPr lang="en-US"/>
          </a:p>
        </p:txBody>
      </p:sp>
      <p:sp>
        <p:nvSpPr>
          <p:cNvPr id="63490" name="Rectangle 2"/>
          <p:cNvSpPr>
            <a:spLocks noGrp="1" noChangeArrowheads="1"/>
          </p:cNvSpPr>
          <p:nvPr>
            <p:ph type="title"/>
          </p:nvPr>
        </p:nvSpPr>
        <p:spPr>
          <a:xfrm>
            <a:off x="0" y="762000"/>
            <a:ext cx="9144000" cy="1143000"/>
          </a:xfrm>
        </p:spPr>
        <p:txBody>
          <a:bodyPr/>
          <a:lstStyle/>
          <a:p>
            <a:r>
              <a:rPr lang="en-US" sz="3500">
                <a:latin typeface="Comic Sans MS" pitchFamily="66" charset="0"/>
              </a:rPr>
              <a:t>Countries further to the southeast like </a:t>
            </a:r>
            <a:r>
              <a:rPr lang="en-US" sz="3500" b="1">
                <a:latin typeface="Comic Sans MS" pitchFamily="66" charset="0"/>
              </a:rPr>
              <a:t>Vietnam </a:t>
            </a:r>
            <a:r>
              <a:rPr lang="en-US" sz="3500">
                <a:latin typeface="Comic Sans MS" pitchFamily="66" charset="0"/>
              </a:rPr>
              <a:t>are warmer and more tropical. Here climate and geography join to</a:t>
            </a:r>
            <a:br>
              <a:rPr lang="en-US" sz="3500">
                <a:latin typeface="Comic Sans MS" pitchFamily="66" charset="0"/>
              </a:rPr>
            </a:br>
            <a:r>
              <a:rPr lang="en-US" sz="3500">
                <a:latin typeface="Comic Sans MS" pitchFamily="66" charset="0"/>
              </a:rPr>
              <a:t> create rich farmlands where </a:t>
            </a:r>
            <a:br>
              <a:rPr lang="en-US" sz="3500">
                <a:latin typeface="Comic Sans MS" pitchFamily="66" charset="0"/>
              </a:rPr>
            </a:br>
            <a:r>
              <a:rPr lang="en-US" sz="3500">
                <a:latin typeface="Comic Sans MS" pitchFamily="66" charset="0"/>
              </a:rPr>
              <a:t>90% of the world’s rice is grown.</a:t>
            </a:r>
            <a:endParaRPr lang="en-US" sz="3500" b="1">
              <a:latin typeface="Comic Sans MS" pitchFamily="66" charset="0"/>
            </a:endParaRPr>
          </a:p>
        </p:txBody>
      </p:sp>
      <p:sp>
        <p:nvSpPr>
          <p:cNvPr id="63491" name="Rectangle 3"/>
          <p:cNvSpPr>
            <a:spLocks noGrp="1" noChangeArrowheads="1"/>
          </p:cNvSpPr>
          <p:nvPr>
            <p:ph type="body" idx="1"/>
          </p:nvPr>
        </p:nvSpPr>
        <p:spPr>
          <a:xfrm>
            <a:off x="457200" y="6172200"/>
            <a:ext cx="8229600" cy="411163"/>
          </a:xfrm>
        </p:spPr>
        <p:txBody>
          <a:bodyPr/>
          <a:lstStyle/>
          <a:p>
            <a:pPr>
              <a:lnSpc>
                <a:spcPct val="80000"/>
              </a:lnSpc>
            </a:pPr>
            <a:endParaRPr lang="en-US" sz="2400"/>
          </a:p>
        </p:txBody>
      </p:sp>
      <p:pic>
        <p:nvPicPr>
          <p:cNvPr id="63493" name="Picture 5" descr="SoutheastAsiaMap"/>
          <p:cNvPicPr>
            <a:picLocks noChangeAspect="1" noChangeArrowheads="1"/>
          </p:cNvPicPr>
          <p:nvPr/>
        </p:nvPicPr>
        <p:blipFill>
          <a:blip r:embed="rId2" cstate="print"/>
          <a:srcRect/>
          <a:stretch>
            <a:fillRect/>
          </a:stretch>
        </p:blipFill>
        <p:spPr bwMode="auto">
          <a:xfrm>
            <a:off x="0" y="2667000"/>
            <a:ext cx="9144000" cy="4191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C26FFDF6-30E1-4441-9F35-B542BD541C92}" type="slidenum">
              <a:rPr lang="en-US"/>
              <a:pPr/>
              <a:t>15</a:t>
            </a:fld>
            <a:endParaRPr lang="en-US"/>
          </a:p>
        </p:txBody>
      </p:sp>
      <p:sp>
        <p:nvSpPr>
          <p:cNvPr id="64514" name="Rectangle 2"/>
          <p:cNvSpPr>
            <a:spLocks noGrp="1" noChangeArrowheads="1"/>
          </p:cNvSpPr>
          <p:nvPr>
            <p:ph type="title"/>
          </p:nvPr>
        </p:nvSpPr>
        <p:spPr>
          <a:xfrm>
            <a:off x="838200" y="228600"/>
            <a:ext cx="7086600" cy="5715000"/>
          </a:xfrm>
        </p:spPr>
        <p:txBody>
          <a:bodyPr/>
          <a:lstStyle/>
          <a:p>
            <a:r>
              <a:rPr lang="en-US" sz="2800" b="1">
                <a:latin typeface="Comic Sans MS" pitchFamily="66" charset="0"/>
              </a:rPr>
              <a:t/>
            </a:r>
            <a:br>
              <a:rPr lang="en-US" sz="2800" b="1">
                <a:latin typeface="Comic Sans MS" pitchFamily="66" charset="0"/>
              </a:rPr>
            </a:br>
            <a:r>
              <a:rPr lang="en-US" sz="2800" b="1">
                <a:latin typeface="Comic Sans MS" pitchFamily="66" charset="0"/>
              </a:rPr>
              <a:t>SS7G11</a:t>
            </a:r>
            <a:r>
              <a:rPr lang="en-US" sz="2800">
                <a:latin typeface="Comic Sans MS" pitchFamily="66" charset="0"/>
              </a:rPr>
              <a:t/>
            </a:r>
            <a:br>
              <a:rPr lang="en-US" sz="2800">
                <a:latin typeface="Comic Sans MS" pitchFamily="66" charset="0"/>
              </a:rPr>
            </a:br>
            <a:r>
              <a:rPr lang="en-US" sz="2800">
                <a:latin typeface="Comic Sans MS" pitchFamily="66" charset="0"/>
              </a:rPr>
              <a:t>The student will explain the impact of location, climate, physical characteristics, distribution of natural resources,  and population distribution on Southern and Eastern Asia.</a:t>
            </a:r>
            <a:br>
              <a:rPr lang="en-US" sz="2800">
                <a:latin typeface="Comic Sans MS" pitchFamily="66" charset="0"/>
              </a:rPr>
            </a:br>
            <a:r>
              <a:rPr lang="en-US" sz="2800" b="1">
                <a:latin typeface="Comic Sans MS" pitchFamily="66" charset="0"/>
              </a:rPr>
              <a:t>b.</a:t>
            </a:r>
            <a:r>
              <a:rPr lang="en-US" sz="2800">
                <a:latin typeface="Comic Sans MS" pitchFamily="66" charset="0"/>
              </a:rPr>
              <a:t> Describe how the mountain, desert, and water features of southern and eastern Asia have affected the population in terms of where people live, the types of work they do, </a:t>
            </a:r>
            <a:br>
              <a:rPr lang="en-US" sz="2800">
                <a:latin typeface="Comic Sans MS" pitchFamily="66" charset="0"/>
              </a:rPr>
            </a:br>
            <a:r>
              <a:rPr lang="en-US" sz="2800">
                <a:latin typeface="Comic Sans MS" pitchFamily="66" charset="0"/>
              </a:rPr>
              <a:t>and how they travel.</a:t>
            </a:r>
          </a:p>
        </p:txBody>
      </p:sp>
      <p:sp>
        <p:nvSpPr>
          <p:cNvPr id="64515" name="Rectangle 3"/>
          <p:cNvSpPr>
            <a:spLocks noGrp="1" noChangeArrowheads="1"/>
          </p:cNvSpPr>
          <p:nvPr>
            <p:ph type="body" idx="1"/>
          </p:nvPr>
        </p:nvSpPr>
        <p:spPr>
          <a:xfrm>
            <a:off x="304800" y="6172200"/>
            <a:ext cx="8229600" cy="411163"/>
          </a:xfrm>
        </p:spPr>
        <p:txBody>
          <a:bodyPr/>
          <a:lstStyle/>
          <a:p>
            <a:pPr>
              <a:lnSpc>
                <a:spcPct val="80000"/>
              </a:lnSpc>
            </a:pPr>
            <a:endParaRPr lang="en-US" sz="2400"/>
          </a:p>
        </p:txBody>
      </p:sp>
      <p:pic>
        <p:nvPicPr>
          <p:cNvPr id="64520" name="Picture 8" descr="MCj04361890000[1]"/>
          <p:cNvPicPr>
            <a:picLocks noChangeAspect="1" noChangeArrowheads="1"/>
          </p:cNvPicPr>
          <p:nvPr/>
        </p:nvPicPr>
        <p:blipFill>
          <a:blip r:embed="rId2" cstate="print"/>
          <a:srcRect/>
          <a:stretch>
            <a:fillRect/>
          </a:stretch>
        </p:blipFill>
        <p:spPr bwMode="auto">
          <a:xfrm>
            <a:off x="0" y="0"/>
            <a:ext cx="9144000" cy="685800"/>
          </a:xfrm>
          <a:prstGeom prst="rect">
            <a:avLst/>
          </a:prstGeom>
          <a:noFill/>
        </p:spPr>
      </p:pic>
      <p:pic>
        <p:nvPicPr>
          <p:cNvPr id="64521" name="Picture 9" descr="MCj04361890000[1]"/>
          <p:cNvPicPr>
            <a:picLocks noChangeAspect="1" noChangeArrowheads="1"/>
          </p:cNvPicPr>
          <p:nvPr/>
        </p:nvPicPr>
        <p:blipFill>
          <a:blip r:embed="rId2" cstate="print"/>
          <a:srcRect/>
          <a:stretch>
            <a:fillRect/>
          </a:stretch>
        </p:blipFill>
        <p:spPr bwMode="auto">
          <a:xfrm>
            <a:off x="0" y="6019800"/>
            <a:ext cx="9144000" cy="838200"/>
          </a:xfrm>
          <a:prstGeom prst="rect">
            <a:avLst/>
          </a:prstGeom>
          <a:noFill/>
        </p:spPr>
      </p:pic>
      <p:pic>
        <p:nvPicPr>
          <p:cNvPr id="64522" name="Picture 10" descr="MCj04361890000[1]"/>
          <p:cNvPicPr>
            <a:picLocks noChangeAspect="1" noChangeArrowheads="1"/>
          </p:cNvPicPr>
          <p:nvPr/>
        </p:nvPicPr>
        <p:blipFill>
          <a:blip r:embed="rId3" cstate="print"/>
          <a:srcRect/>
          <a:stretch>
            <a:fillRect/>
          </a:stretch>
        </p:blipFill>
        <p:spPr bwMode="auto">
          <a:xfrm>
            <a:off x="8077200" y="457200"/>
            <a:ext cx="1066800" cy="5562600"/>
          </a:xfrm>
          <a:prstGeom prst="rect">
            <a:avLst/>
          </a:prstGeom>
          <a:noFill/>
        </p:spPr>
      </p:pic>
      <p:pic>
        <p:nvPicPr>
          <p:cNvPr id="64523" name="Picture 11" descr="MCj04361890000[1]"/>
          <p:cNvPicPr>
            <a:picLocks noChangeAspect="1" noChangeArrowheads="1"/>
          </p:cNvPicPr>
          <p:nvPr/>
        </p:nvPicPr>
        <p:blipFill>
          <a:blip r:embed="rId4" cstate="print"/>
          <a:srcRect/>
          <a:stretch>
            <a:fillRect/>
          </a:stretch>
        </p:blipFill>
        <p:spPr bwMode="auto">
          <a:xfrm>
            <a:off x="0" y="533400"/>
            <a:ext cx="914400" cy="5410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7CB3392-84B3-476B-BAD9-75AAC03A3E3E}" type="slidenum">
              <a:rPr lang="en-US"/>
              <a:pPr/>
              <a:t>16</a:t>
            </a:fld>
            <a:endParaRPr lang="en-US"/>
          </a:p>
        </p:txBody>
      </p:sp>
      <p:sp>
        <p:nvSpPr>
          <p:cNvPr id="65538" name="Rectangle 2"/>
          <p:cNvSpPr>
            <a:spLocks noGrp="1" noChangeArrowheads="1"/>
          </p:cNvSpPr>
          <p:nvPr>
            <p:ph type="title"/>
          </p:nvPr>
        </p:nvSpPr>
        <p:spPr>
          <a:xfrm>
            <a:off x="0" y="274638"/>
            <a:ext cx="9144000" cy="2239962"/>
          </a:xfrm>
        </p:spPr>
        <p:txBody>
          <a:bodyPr/>
          <a:lstStyle/>
          <a:p>
            <a:r>
              <a:rPr lang="en-US" sz="3000" b="1">
                <a:latin typeface="Comic Sans MS" pitchFamily="66" charset="0"/>
              </a:rPr>
              <a:t>INDIA</a:t>
            </a:r>
            <a:br>
              <a:rPr lang="en-US" sz="3000" b="1">
                <a:latin typeface="Comic Sans MS" pitchFamily="66" charset="0"/>
              </a:rPr>
            </a:br>
            <a:r>
              <a:rPr lang="en-US" sz="3000">
                <a:latin typeface="Comic Sans MS" pitchFamily="66" charset="0"/>
              </a:rPr>
              <a:t>India is separated from the rest of Asia by three ranges of mountains: the </a:t>
            </a:r>
            <a:r>
              <a:rPr lang="en-US" sz="3000" b="1">
                <a:latin typeface="Comic Sans MS" pitchFamily="66" charset="0"/>
              </a:rPr>
              <a:t>Hindu Kush</a:t>
            </a:r>
            <a:r>
              <a:rPr lang="en-US" sz="3000">
                <a:latin typeface="Comic Sans MS" pitchFamily="66" charset="0"/>
              </a:rPr>
              <a:t>, the </a:t>
            </a:r>
            <a:r>
              <a:rPr lang="en-US" sz="3000" b="1">
                <a:latin typeface="Comic Sans MS" pitchFamily="66" charset="0"/>
              </a:rPr>
              <a:t>Himalayas</a:t>
            </a:r>
            <a:r>
              <a:rPr lang="en-US" sz="3000">
                <a:latin typeface="Comic Sans MS" pitchFamily="66" charset="0"/>
              </a:rPr>
              <a:t>, and the </a:t>
            </a:r>
            <a:r>
              <a:rPr lang="en-US" sz="3000" b="1">
                <a:latin typeface="Comic Sans MS" pitchFamily="66" charset="0"/>
              </a:rPr>
              <a:t>Karakoram ranges</a:t>
            </a:r>
            <a:r>
              <a:rPr lang="en-US" sz="3000">
                <a:latin typeface="Comic Sans MS" pitchFamily="66" charset="0"/>
              </a:rPr>
              <a:t>. Because of this, India is often called a </a:t>
            </a:r>
            <a:r>
              <a:rPr lang="en-US" sz="3000" b="1">
                <a:latin typeface="Comic Sans MS" pitchFamily="66" charset="0"/>
              </a:rPr>
              <a:t>subcontinent</a:t>
            </a:r>
            <a:r>
              <a:rPr lang="en-US" sz="3000">
                <a:latin typeface="Comic Sans MS" pitchFamily="66" charset="0"/>
              </a:rPr>
              <a:t>, which means it’s a division of a continent.</a:t>
            </a:r>
            <a:r>
              <a:rPr lang="en-US" sz="2600">
                <a:latin typeface="Comic Sans MS" pitchFamily="66" charset="0"/>
              </a:rPr>
              <a:t> </a:t>
            </a:r>
            <a:endParaRPr lang="en-US" sz="2600" b="1">
              <a:latin typeface="Comic Sans MS" pitchFamily="66" charset="0"/>
            </a:endParaRPr>
          </a:p>
        </p:txBody>
      </p:sp>
      <p:sp>
        <p:nvSpPr>
          <p:cNvPr id="65539" name="Rectangle 3"/>
          <p:cNvSpPr>
            <a:spLocks noGrp="1" noChangeArrowheads="1"/>
          </p:cNvSpPr>
          <p:nvPr>
            <p:ph type="body" idx="1"/>
          </p:nvPr>
        </p:nvSpPr>
        <p:spPr>
          <a:xfrm>
            <a:off x="457200" y="5791200"/>
            <a:ext cx="8229600" cy="334963"/>
          </a:xfrm>
        </p:spPr>
        <p:txBody>
          <a:bodyPr/>
          <a:lstStyle/>
          <a:p>
            <a:pPr>
              <a:lnSpc>
                <a:spcPct val="80000"/>
              </a:lnSpc>
            </a:pPr>
            <a:endParaRPr lang="en-US" sz="1800"/>
          </a:p>
        </p:txBody>
      </p:sp>
      <p:pic>
        <p:nvPicPr>
          <p:cNvPr id="65543" name="Picture 7" descr="india"/>
          <p:cNvPicPr>
            <a:picLocks noChangeAspect="1" noChangeArrowheads="1"/>
          </p:cNvPicPr>
          <p:nvPr/>
        </p:nvPicPr>
        <p:blipFill>
          <a:blip r:embed="rId2" cstate="print"/>
          <a:srcRect/>
          <a:stretch>
            <a:fillRect/>
          </a:stretch>
        </p:blipFill>
        <p:spPr bwMode="auto">
          <a:xfrm>
            <a:off x="228600" y="2743200"/>
            <a:ext cx="8686800" cy="4114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99D09D9-3E17-4F38-82EB-51D83982A429}" type="slidenum">
              <a:rPr lang="en-US"/>
              <a:pPr/>
              <a:t>17</a:t>
            </a:fld>
            <a:endParaRPr lang="en-US"/>
          </a:p>
        </p:txBody>
      </p:sp>
      <p:sp>
        <p:nvSpPr>
          <p:cNvPr id="66562" name="Rectangle 2"/>
          <p:cNvSpPr>
            <a:spLocks noGrp="1" noChangeArrowheads="1"/>
          </p:cNvSpPr>
          <p:nvPr>
            <p:ph type="title"/>
          </p:nvPr>
        </p:nvSpPr>
        <p:spPr>
          <a:xfrm>
            <a:off x="0" y="1066800"/>
            <a:ext cx="9144000" cy="1143000"/>
          </a:xfrm>
        </p:spPr>
        <p:txBody>
          <a:bodyPr/>
          <a:lstStyle/>
          <a:p>
            <a:r>
              <a:rPr lang="en-US" sz="3200">
                <a:latin typeface="Comic Sans MS" pitchFamily="66" charset="0"/>
              </a:rPr>
              <a:t>Just south of the large mountain ranges, most of India is made up of a broad </a:t>
            </a:r>
            <a:r>
              <a:rPr lang="en-US" sz="3200" b="1">
                <a:latin typeface="Comic Sans MS" pitchFamily="66" charset="0"/>
              </a:rPr>
              <a:t>plain</a:t>
            </a:r>
            <a:r>
              <a:rPr lang="en-US" sz="3200">
                <a:latin typeface="Comic Sans MS" pitchFamily="66" charset="0"/>
              </a:rPr>
              <a:t> between the </a:t>
            </a:r>
            <a:r>
              <a:rPr lang="en-US" sz="3200" b="1">
                <a:latin typeface="Comic Sans MS" pitchFamily="66" charset="0"/>
              </a:rPr>
              <a:t>Indus</a:t>
            </a:r>
            <a:r>
              <a:rPr lang="en-US" sz="3200">
                <a:latin typeface="Comic Sans MS" pitchFamily="66" charset="0"/>
              </a:rPr>
              <a:t> and the </a:t>
            </a:r>
            <a:r>
              <a:rPr lang="en-US" sz="3200" b="1">
                <a:latin typeface="Comic Sans MS" pitchFamily="66" charset="0"/>
              </a:rPr>
              <a:t>Ganges Rivers</a:t>
            </a:r>
            <a:r>
              <a:rPr lang="en-US" sz="3200">
                <a:latin typeface="Comic Sans MS" pitchFamily="66" charset="0"/>
              </a:rPr>
              <a:t>. A plain is a </a:t>
            </a:r>
            <a:br>
              <a:rPr lang="en-US" sz="3200">
                <a:latin typeface="Comic Sans MS" pitchFamily="66" charset="0"/>
              </a:rPr>
            </a:br>
            <a:r>
              <a:rPr lang="en-US" sz="3200">
                <a:latin typeface="Comic Sans MS" pitchFamily="66" charset="0"/>
              </a:rPr>
              <a:t>large expanse of land. The land in this plain is </a:t>
            </a:r>
            <a:br>
              <a:rPr lang="en-US" sz="3200">
                <a:latin typeface="Comic Sans MS" pitchFamily="66" charset="0"/>
              </a:rPr>
            </a:br>
            <a:r>
              <a:rPr lang="en-US" sz="3200">
                <a:latin typeface="Comic Sans MS" pitchFamily="66" charset="0"/>
              </a:rPr>
              <a:t>very fertile because the rivers provide </a:t>
            </a:r>
            <a:br>
              <a:rPr lang="en-US" sz="3200">
                <a:latin typeface="Comic Sans MS" pitchFamily="66" charset="0"/>
              </a:rPr>
            </a:br>
            <a:r>
              <a:rPr lang="en-US" sz="3200">
                <a:latin typeface="Comic Sans MS" pitchFamily="66" charset="0"/>
              </a:rPr>
              <a:t>tons of </a:t>
            </a:r>
            <a:r>
              <a:rPr lang="en-US" sz="3200" b="1">
                <a:latin typeface="Comic Sans MS" pitchFamily="66" charset="0"/>
              </a:rPr>
              <a:t>silt</a:t>
            </a:r>
            <a:r>
              <a:rPr lang="en-US" sz="3200">
                <a:latin typeface="Comic Sans MS" pitchFamily="66" charset="0"/>
              </a:rPr>
              <a:t> to enrich the soil. </a:t>
            </a:r>
            <a:br>
              <a:rPr lang="en-US" sz="3200">
                <a:latin typeface="Comic Sans MS" pitchFamily="66" charset="0"/>
              </a:rPr>
            </a:br>
            <a:endParaRPr lang="en-US" sz="3200">
              <a:latin typeface="Comic Sans MS" pitchFamily="66" charset="0"/>
            </a:endParaRPr>
          </a:p>
        </p:txBody>
      </p:sp>
      <p:sp>
        <p:nvSpPr>
          <p:cNvPr id="66563" name="Rectangle 3"/>
          <p:cNvSpPr>
            <a:spLocks noGrp="1" noChangeArrowheads="1"/>
          </p:cNvSpPr>
          <p:nvPr>
            <p:ph type="body" idx="1"/>
          </p:nvPr>
        </p:nvSpPr>
        <p:spPr>
          <a:xfrm>
            <a:off x="0" y="6096000"/>
            <a:ext cx="9144000" cy="487363"/>
          </a:xfrm>
        </p:spPr>
        <p:txBody>
          <a:bodyPr/>
          <a:lstStyle/>
          <a:p>
            <a:endParaRPr lang="en-US"/>
          </a:p>
        </p:txBody>
      </p:sp>
      <p:pic>
        <p:nvPicPr>
          <p:cNvPr id="66567" name="Picture 7" descr="map7"/>
          <p:cNvPicPr>
            <a:picLocks noChangeAspect="1" noChangeArrowheads="1"/>
          </p:cNvPicPr>
          <p:nvPr/>
        </p:nvPicPr>
        <p:blipFill>
          <a:blip r:embed="rId2" cstate="print"/>
          <a:srcRect/>
          <a:stretch>
            <a:fillRect/>
          </a:stretch>
        </p:blipFill>
        <p:spPr bwMode="auto">
          <a:xfrm>
            <a:off x="2133600" y="2895600"/>
            <a:ext cx="4876800" cy="3962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0651F1-7DE1-485F-99B4-989CC22AB08E}" type="slidenum">
              <a:rPr lang="en-US"/>
              <a:pPr/>
              <a:t>18</a:t>
            </a:fld>
            <a:endParaRPr lang="en-US"/>
          </a:p>
        </p:txBody>
      </p:sp>
      <p:sp>
        <p:nvSpPr>
          <p:cNvPr id="67586" name="Rectangle 2"/>
          <p:cNvSpPr>
            <a:spLocks noGrp="1" noChangeArrowheads="1"/>
          </p:cNvSpPr>
          <p:nvPr>
            <p:ph type="title"/>
          </p:nvPr>
        </p:nvSpPr>
        <p:spPr>
          <a:xfrm>
            <a:off x="0" y="609600"/>
            <a:ext cx="9144000" cy="1143000"/>
          </a:xfrm>
        </p:spPr>
        <p:txBody>
          <a:bodyPr/>
          <a:lstStyle/>
          <a:p>
            <a:r>
              <a:rPr lang="en-US" sz="3100">
                <a:latin typeface="Comic Sans MS" pitchFamily="66" charset="0"/>
              </a:rPr>
              <a:t>South of the great plain between the Indus and Ganges Rivers is an area</a:t>
            </a:r>
            <a:r>
              <a:rPr lang="en-US" sz="3100"/>
              <a:t> </a:t>
            </a:r>
            <a:r>
              <a:rPr lang="en-US" sz="3100">
                <a:latin typeface="Comic Sans MS" pitchFamily="66" charset="0"/>
              </a:rPr>
              <a:t>of higher plateau called the </a:t>
            </a:r>
            <a:r>
              <a:rPr lang="en-US" sz="3100" b="1">
                <a:latin typeface="Comic Sans MS" pitchFamily="66" charset="0"/>
              </a:rPr>
              <a:t>Deccan Plateau</a:t>
            </a:r>
            <a:r>
              <a:rPr lang="en-US" sz="3100">
                <a:latin typeface="Comic Sans MS" pitchFamily="66" charset="0"/>
              </a:rPr>
              <a:t>. A </a:t>
            </a:r>
            <a:r>
              <a:rPr lang="en-US" sz="3100" b="1">
                <a:latin typeface="Comic Sans MS" pitchFamily="66" charset="0"/>
              </a:rPr>
              <a:t>plateau</a:t>
            </a:r>
            <a:r>
              <a:rPr lang="en-US" sz="3100">
                <a:latin typeface="Comic Sans MS" pitchFamily="66" charset="0"/>
              </a:rPr>
              <a:t> is a flat landform whose surface is raised above the surrounding land with a steep cliff on each side.</a:t>
            </a:r>
          </a:p>
        </p:txBody>
      </p:sp>
      <p:sp>
        <p:nvSpPr>
          <p:cNvPr id="67587" name="Rectangle 3"/>
          <p:cNvSpPr>
            <a:spLocks noGrp="1" noChangeArrowheads="1"/>
          </p:cNvSpPr>
          <p:nvPr>
            <p:ph type="body" idx="1"/>
          </p:nvPr>
        </p:nvSpPr>
        <p:spPr>
          <a:xfrm>
            <a:off x="457200" y="5943600"/>
            <a:ext cx="8229600" cy="563563"/>
          </a:xfrm>
        </p:spPr>
        <p:txBody>
          <a:bodyPr/>
          <a:lstStyle/>
          <a:p>
            <a:endParaRPr lang="en-US"/>
          </a:p>
        </p:txBody>
      </p:sp>
      <p:pic>
        <p:nvPicPr>
          <p:cNvPr id="67589" name="Picture 5" descr="250px-Indiahills">
            <a:hlinkClick r:id="rId2"/>
          </p:cNvPr>
          <p:cNvPicPr>
            <a:picLocks noChangeAspect="1" noChangeArrowheads="1"/>
          </p:cNvPicPr>
          <p:nvPr/>
        </p:nvPicPr>
        <p:blipFill>
          <a:blip r:embed="rId3" cstate="print"/>
          <a:srcRect/>
          <a:stretch>
            <a:fillRect/>
          </a:stretch>
        </p:blipFill>
        <p:spPr bwMode="auto">
          <a:xfrm>
            <a:off x="1981200" y="2514600"/>
            <a:ext cx="5410200" cy="4343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67CC85C-34BC-4091-B261-B641613FD6B5}" type="slidenum">
              <a:rPr lang="en-US"/>
              <a:pPr/>
              <a:t>19</a:t>
            </a:fld>
            <a:endParaRPr lang="en-US"/>
          </a:p>
        </p:txBody>
      </p:sp>
      <p:sp>
        <p:nvSpPr>
          <p:cNvPr id="68610" name="Rectangle 2"/>
          <p:cNvSpPr>
            <a:spLocks noGrp="1" noChangeArrowheads="1"/>
          </p:cNvSpPr>
          <p:nvPr>
            <p:ph type="title"/>
          </p:nvPr>
        </p:nvSpPr>
        <p:spPr>
          <a:xfrm>
            <a:off x="-609600" y="152400"/>
            <a:ext cx="10363200" cy="1143000"/>
          </a:xfrm>
        </p:spPr>
        <p:txBody>
          <a:bodyPr/>
          <a:lstStyle/>
          <a:p>
            <a:r>
              <a:rPr lang="en-US" sz="3200">
                <a:latin typeface="Comic Sans MS" pitchFamily="66" charset="0"/>
              </a:rPr>
              <a:t>Even farther south, the land gives way to </a:t>
            </a:r>
            <a:br>
              <a:rPr lang="en-US" sz="3200">
                <a:latin typeface="Comic Sans MS" pitchFamily="66" charset="0"/>
              </a:rPr>
            </a:br>
            <a:r>
              <a:rPr lang="en-US" sz="3200">
                <a:latin typeface="Comic Sans MS" pitchFamily="66" charset="0"/>
              </a:rPr>
              <a:t>a narrow tropical strip along the</a:t>
            </a:r>
            <a:br>
              <a:rPr lang="en-US" sz="3200">
                <a:latin typeface="Comic Sans MS" pitchFamily="66" charset="0"/>
              </a:rPr>
            </a:br>
            <a:r>
              <a:rPr lang="en-US" sz="3200">
                <a:latin typeface="Comic Sans MS" pitchFamily="66" charset="0"/>
              </a:rPr>
              <a:t> coast of the Indian Ocean.</a:t>
            </a:r>
          </a:p>
        </p:txBody>
      </p:sp>
      <p:sp>
        <p:nvSpPr>
          <p:cNvPr id="68611" name="Rectangle 3"/>
          <p:cNvSpPr>
            <a:spLocks noGrp="1" noChangeArrowheads="1"/>
          </p:cNvSpPr>
          <p:nvPr>
            <p:ph type="body" idx="1"/>
          </p:nvPr>
        </p:nvSpPr>
        <p:spPr>
          <a:xfrm>
            <a:off x="0" y="6172200"/>
            <a:ext cx="9144000" cy="685800"/>
          </a:xfrm>
        </p:spPr>
        <p:txBody>
          <a:bodyPr/>
          <a:lstStyle/>
          <a:p>
            <a:pPr algn="ctr">
              <a:buFontTx/>
              <a:buNone/>
            </a:pPr>
            <a:r>
              <a:rPr lang="en-US" sz="2000">
                <a:latin typeface="Comic Sans MS" pitchFamily="66" charset="0"/>
              </a:rPr>
              <a:t>The climate map of India above shows that the dark green strip </a:t>
            </a:r>
          </a:p>
          <a:p>
            <a:pPr algn="ctr">
              <a:buFontTx/>
              <a:buNone/>
            </a:pPr>
            <a:r>
              <a:rPr lang="en-US" sz="2000">
                <a:latin typeface="Comic Sans MS" pitchFamily="66" charset="0"/>
              </a:rPr>
              <a:t>of land in the southwest has a wet, tropical climate.</a:t>
            </a:r>
          </a:p>
        </p:txBody>
      </p:sp>
      <p:pic>
        <p:nvPicPr>
          <p:cNvPr id="68615" name="Picture 7" descr="Map of Climate of India">
            <a:hlinkClick r:id="rId2"/>
          </p:cNvPr>
          <p:cNvPicPr>
            <a:picLocks noChangeAspect="1" noChangeArrowheads="1"/>
          </p:cNvPicPr>
          <p:nvPr/>
        </p:nvPicPr>
        <p:blipFill>
          <a:blip r:embed="rId3" cstate="print"/>
          <a:srcRect/>
          <a:stretch>
            <a:fillRect/>
          </a:stretch>
        </p:blipFill>
        <p:spPr bwMode="auto">
          <a:xfrm>
            <a:off x="2057400" y="1447800"/>
            <a:ext cx="4876800" cy="47307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80C64DE-8A01-42AC-956D-A29AC4317A65}" type="slidenum">
              <a:rPr lang="en-US"/>
              <a:pPr/>
              <a:t>2</a:t>
            </a:fld>
            <a:endParaRPr lang="en-US"/>
          </a:p>
        </p:txBody>
      </p:sp>
      <p:sp>
        <p:nvSpPr>
          <p:cNvPr id="50178" name="Rectangle 2"/>
          <p:cNvSpPr>
            <a:spLocks noGrp="1" noChangeArrowheads="1"/>
          </p:cNvSpPr>
          <p:nvPr>
            <p:ph type="title"/>
          </p:nvPr>
        </p:nvSpPr>
        <p:spPr>
          <a:xfrm>
            <a:off x="0" y="609600"/>
            <a:ext cx="9144000" cy="1143000"/>
          </a:xfrm>
        </p:spPr>
        <p:txBody>
          <a:bodyPr/>
          <a:lstStyle/>
          <a:p>
            <a:r>
              <a:rPr lang="en-US" sz="3000">
                <a:latin typeface="Comic Sans MS" pitchFamily="66" charset="0"/>
              </a:rPr>
              <a:t>The climates of most of the countries in southern and eastern Asia  vary depending on each country’s geography. Nearby oceans, </a:t>
            </a:r>
            <a:br>
              <a:rPr lang="en-US" sz="3000">
                <a:latin typeface="Comic Sans MS" pitchFamily="66" charset="0"/>
              </a:rPr>
            </a:br>
            <a:r>
              <a:rPr lang="en-US" sz="3000">
                <a:latin typeface="Comic Sans MS" pitchFamily="66" charset="0"/>
              </a:rPr>
              <a:t>mountains, deserts, latitude, and wind </a:t>
            </a:r>
            <a:br>
              <a:rPr lang="en-US" sz="3000">
                <a:latin typeface="Comic Sans MS" pitchFamily="66" charset="0"/>
              </a:rPr>
            </a:br>
            <a:r>
              <a:rPr lang="en-US" sz="3000">
                <a:latin typeface="Comic Sans MS" pitchFamily="66" charset="0"/>
              </a:rPr>
              <a:t>patterns affect climate. </a:t>
            </a:r>
          </a:p>
        </p:txBody>
      </p:sp>
      <p:sp>
        <p:nvSpPr>
          <p:cNvPr id="50179" name="Rectangle 3"/>
          <p:cNvSpPr>
            <a:spLocks noGrp="1" noChangeArrowheads="1"/>
          </p:cNvSpPr>
          <p:nvPr>
            <p:ph type="body" idx="1"/>
          </p:nvPr>
        </p:nvSpPr>
        <p:spPr>
          <a:xfrm>
            <a:off x="0" y="6096000"/>
            <a:ext cx="9144000" cy="487363"/>
          </a:xfrm>
        </p:spPr>
        <p:txBody>
          <a:bodyPr/>
          <a:lstStyle/>
          <a:p>
            <a:pPr>
              <a:lnSpc>
                <a:spcPct val="90000"/>
              </a:lnSpc>
            </a:pPr>
            <a:endParaRPr lang="en-US" sz="2800"/>
          </a:p>
        </p:txBody>
      </p:sp>
      <p:pic>
        <p:nvPicPr>
          <p:cNvPr id="50240" name="Picture 64" descr="A climate map of Asia showing climate regions across borders."/>
          <p:cNvPicPr>
            <a:picLocks noChangeAspect="1" noChangeArrowheads="1"/>
          </p:cNvPicPr>
          <p:nvPr/>
        </p:nvPicPr>
        <p:blipFill>
          <a:blip r:embed="rId2" cstate="print"/>
          <a:srcRect/>
          <a:stretch>
            <a:fillRect/>
          </a:stretch>
        </p:blipFill>
        <p:spPr bwMode="auto">
          <a:xfrm>
            <a:off x="152400" y="2362200"/>
            <a:ext cx="8839200" cy="4495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B1E7C39-030D-4328-B1DA-F16F472F225E}" type="slidenum">
              <a:rPr lang="en-US"/>
              <a:pPr/>
              <a:t>20</a:t>
            </a:fld>
            <a:endParaRPr lang="en-US"/>
          </a:p>
        </p:txBody>
      </p:sp>
      <p:sp>
        <p:nvSpPr>
          <p:cNvPr id="69634" name="Rectangle 2"/>
          <p:cNvSpPr>
            <a:spLocks noGrp="1" noChangeArrowheads="1"/>
          </p:cNvSpPr>
          <p:nvPr>
            <p:ph type="title"/>
          </p:nvPr>
        </p:nvSpPr>
        <p:spPr>
          <a:xfrm>
            <a:off x="0" y="1066800"/>
            <a:ext cx="9144000" cy="1143000"/>
          </a:xfrm>
        </p:spPr>
        <p:txBody>
          <a:bodyPr/>
          <a:lstStyle/>
          <a:p>
            <a:r>
              <a:rPr lang="en-US" sz="3000">
                <a:latin typeface="Comic Sans MS" pitchFamily="66" charset="0"/>
              </a:rPr>
              <a:t>India’s mountains have sometimes stopped invaders to the north who wanted India’s fertile river valleys to the south. At other times, invaders have been able to use natural passes through the mountains to make their way </a:t>
            </a:r>
            <a:br>
              <a:rPr lang="en-US" sz="3000">
                <a:latin typeface="Comic Sans MS" pitchFamily="66" charset="0"/>
              </a:rPr>
            </a:br>
            <a:r>
              <a:rPr lang="en-US" sz="3000">
                <a:latin typeface="Comic Sans MS" pitchFamily="66" charset="0"/>
              </a:rPr>
              <a:t>into the heart of India and establish</a:t>
            </a:r>
            <a:br>
              <a:rPr lang="en-US" sz="3000">
                <a:latin typeface="Comic Sans MS" pitchFamily="66" charset="0"/>
              </a:rPr>
            </a:br>
            <a:r>
              <a:rPr lang="en-US" sz="3000">
                <a:latin typeface="Comic Sans MS" pitchFamily="66" charset="0"/>
              </a:rPr>
              <a:t> new rulers and customs.</a:t>
            </a:r>
          </a:p>
        </p:txBody>
      </p:sp>
      <p:sp>
        <p:nvSpPr>
          <p:cNvPr id="69635" name="Rectangle 3"/>
          <p:cNvSpPr>
            <a:spLocks noGrp="1" noChangeArrowheads="1"/>
          </p:cNvSpPr>
          <p:nvPr>
            <p:ph type="body" idx="1"/>
          </p:nvPr>
        </p:nvSpPr>
        <p:spPr>
          <a:xfrm>
            <a:off x="457200" y="6248400"/>
            <a:ext cx="8229600" cy="411163"/>
          </a:xfrm>
        </p:spPr>
        <p:txBody>
          <a:bodyPr/>
          <a:lstStyle/>
          <a:p>
            <a:endParaRPr lang="en-US"/>
          </a:p>
        </p:txBody>
      </p:sp>
      <p:pic>
        <p:nvPicPr>
          <p:cNvPr id="69637" name="Picture 5" descr="india_himalayas"/>
          <p:cNvPicPr>
            <a:picLocks noChangeAspect="1" noChangeArrowheads="1"/>
          </p:cNvPicPr>
          <p:nvPr/>
        </p:nvPicPr>
        <p:blipFill>
          <a:blip r:embed="rId2" cstate="print"/>
          <a:srcRect/>
          <a:stretch>
            <a:fillRect/>
          </a:stretch>
        </p:blipFill>
        <p:spPr bwMode="auto">
          <a:xfrm>
            <a:off x="304800" y="3276600"/>
            <a:ext cx="8534400" cy="3429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5137B93-3385-4576-94D9-2B60E9124DEA}" type="slidenum">
              <a:rPr lang="en-US"/>
              <a:pPr/>
              <a:t>21</a:t>
            </a:fld>
            <a:endParaRPr lang="en-US"/>
          </a:p>
        </p:txBody>
      </p:sp>
      <p:sp>
        <p:nvSpPr>
          <p:cNvPr id="70658" name="Rectangle 2"/>
          <p:cNvSpPr>
            <a:spLocks noGrp="1" noChangeArrowheads="1"/>
          </p:cNvSpPr>
          <p:nvPr>
            <p:ph type="title"/>
          </p:nvPr>
        </p:nvSpPr>
        <p:spPr>
          <a:xfrm>
            <a:off x="0" y="685800"/>
            <a:ext cx="9144000" cy="1143000"/>
          </a:xfrm>
        </p:spPr>
        <p:txBody>
          <a:bodyPr/>
          <a:lstStyle/>
          <a:p>
            <a:r>
              <a:rPr lang="en-US" sz="3200">
                <a:latin typeface="Comic Sans MS" pitchFamily="66" charset="0"/>
              </a:rPr>
              <a:t>Most Indians live in the major river valleys, particularly the </a:t>
            </a:r>
            <a:r>
              <a:rPr lang="en-US" sz="3200" b="1">
                <a:latin typeface="Comic Sans MS" pitchFamily="66" charset="0"/>
              </a:rPr>
              <a:t>Ganges</a:t>
            </a:r>
            <a:r>
              <a:rPr lang="en-US" sz="3200">
                <a:latin typeface="Comic Sans MS" pitchFamily="66" charset="0"/>
              </a:rPr>
              <a:t>. People are moving into cities from rural areas in large numbers </a:t>
            </a:r>
            <a:br>
              <a:rPr lang="en-US" sz="3200">
                <a:latin typeface="Comic Sans MS" pitchFamily="66" charset="0"/>
              </a:rPr>
            </a:br>
            <a:r>
              <a:rPr lang="en-US" sz="3200">
                <a:latin typeface="Comic Sans MS" pitchFamily="66" charset="0"/>
              </a:rPr>
              <a:t>looking for work and better </a:t>
            </a:r>
            <a:br>
              <a:rPr lang="en-US" sz="3200">
                <a:latin typeface="Comic Sans MS" pitchFamily="66" charset="0"/>
              </a:rPr>
            </a:br>
            <a:r>
              <a:rPr lang="en-US" sz="3200">
                <a:latin typeface="Comic Sans MS" pitchFamily="66" charset="0"/>
              </a:rPr>
              <a:t>opportunities  for their families.</a:t>
            </a:r>
            <a:r>
              <a:rPr lang="en-US" sz="3000">
                <a:latin typeface="Comic Sans MS" pitchFamily="66" charset="0"/>
              </a:rPr>
              <a:t> </a:t>
            </a:r>
          </a:p>
        </p:txBody>
      </p:sp>
      <p:sp>
        <p:nvSpPr>
          <p:cNvPr id="70659" name="Rectangle 3"/>
          <p:cNvSpPr>
            <a:spLocks noGrp="1" noChangeArrowheads="1"/>
          </p:cNvSpPr>
          <p:nvPr>
            <p:ph type="body" idx="1"/>
          </p:nvPr>
        </p:nvSpPr>
        <p:spPr>
          <a:xfrm>
            <a:off x="0" y="5562600"/>
            <a:ext cx="9144000" cy="838200"/>
          </a:xfrm>
        </p:spPr>
        <p:txBody>
          <a:bodyPr/>
          <a:lstStyle/>
          <a:p>
            <a:pPr algn="ctr">
              <a:buFontTx/>
              <a:buNone/>
            </a:pPr>
            <a:r>
              <a:rPr lang="en-US" sz="2000">
                <a:latin typeface="Comic Sans MS" pitchFamily="66" charset="0"/>
              </a:rPr>
              <a:t>Above is an image of </a:t>
            </a:r>
            <a:r>
              <a:rPr lang="en-US" sz="2000" b="1">
                <a:latin typeface="Comic Sans MS" pitchFamily="66" charset="0"/>
              </a:rPr>
              <a:t>Mumbai</a:t>
            </a:r>
            <a:r>
              <a:rPr lang="en-US" sz="2000">
                <a:latin typeface="Comic Sans MS" pitchFamily="66" charset="0"/>
              </a:rPr>
              <a:t>, formerly known as Bombay, which is the commercial and economic center of India as well as the capital of Mahârâshtra State. With a population approaching 17 million, </a:t>
            </a:r>
          </a:p>
          <a:p>
            <a:pPr algn="ctr">
              <a:buFontTx/>
              <a:buNone/>
            </a:pPr>
            <a:r>
              <a:rPr lang="en-US" sz="2000">
                <a:latin typeface="Comic Sans MS" pitchFamily="66" charset="0"/>
              </a:rPr>
              <a:t>it’s a crowded city with images of shocking poverty.</a:t>
            </a:r>
          </a:p>
        </p:txBody>
      </p:sp>
      <p:pic>
        <p:nvPicPr>
          <p:cNvPr id="70661" name="Picture 5" descr="india_mumbaiview"/>
          <p:cNvPicPr>
            <a:picLocks noChangeAspect="1" noChangeArrowheads="1"/>
          </p:cNvPicPr>
          <p:nvPr/>
        </p:nvPicPr>
        <p:blipFill>
          <a:blip r:embed="rId2" cstate="print"/>
          <a:srcRect/>
          <a:stretch>
            <a:fillRect/>
          </a:stretch>
        </p:blipFill>
        <p:spPr bwMode="auto">
          <a:xfrm>
            <a:off x="1295400" y="2514600"/>
            <a:ext cx="6400800" cy="2971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D99B149-1384-4C7C-93CF-EE5FF2D23164}" type="slidenum">
              <a:rPr lang="en-US"/>
              <a:pPr/>
              <a:t>22</a:t>
            </a:fld>
            <a:endParaRPr lang="en-US"/>
          </a:p>
        </p:txBody>
      </p:sp>
      <p:sp>
        <p:nvSpPr>
          <p:cNvPr id="71682" name="Rectangle 2"/>
          <p:cNvSpPr>
            <a:spLocks noGrp="1" noChangeArrowheads="1"/>
          </p:cNvSpPr>
          <p:nvPr>
            <p:ph type="title"/>
          </p:nvPr>
        </p:nvSpPr>
        <p:spPr>
          <a:xfrm>
            <a:off x="0" y="533400"/>
            <a:ext cx="9144000" cy="1143000"/>
          </a:xfrm>
        </p:spPr>
        <p:txBody>
          <a:bodyPr/>
          <a:lstStyle/>
          <a:p>
            <a:r>
              <a:rPr lang="en-US" sz="3000">
                <a:latin typeface="Comic Sans MS" pitchFamily="66" charset="0"/>
              </a:rPr>
              <a:t>The rivers in India provide </a:t>
            </a:r>
            <a:r>
              <a:rPr lang="en-US" sz="3000" b="1">
                <a:latin typeface="Comic Sans MS" pitchFamily="66" charset="0"/>
              </a:rPr>
              <a:t>transportation</a:t>
            </a:r>
            <a:r>
              <a:rPr lang="en-US" sz="3000">
                <a:latin typeface="Comic Sans MS" pitchFamily="66" charset="0"/>
              </a:rPr>
              <a:t>, </a:t>
            </a:r>
            <a:r>
              <a:rPr lang="en-US" sz="3000" b="1">
                <a:latin typeface="Comic Sans MS" pitchFamily="66" charset="0"/>
              </a:rPr>
              <a:t>trade routes</a:t>
            </a:r>
            <a:r>
              <a:rPr lang="en-US" sz="3000">
                <a:latin typeface="Comic Sans MS" pitchFamily="66" charset="0"/>
              </a:rPr>
              <a:t>, </a:t>
            </a:r>
            <a:r>
              <a:rPr lang="en-US" sz="3000" b="1">
                <a:latin typeface="Comic Sans MS" pitchFamily="66" charset="0"/>
              </a:rPr>
              <a:t>water for irrigation</a:t>
            </a:r>
            <a:r>
              <a:rPr lang="en-US" sz="3000">
                <a:latin typeface="Comic Sans MS" pitchFamily="66" charset="0"/>
              </a:rPr>
              <a:t>, and water to </a:t>
            </a:r>
            <a:r>
              <a:rPr lang="en-US" sz="3000" b="1">
                <a:latin typeface="Comic Sans MS" pitchFamily="66" charset="0"/>
              </a:rPr>
              <a:t>supply the people living in the cities</a:t>
            </a:r>
            <a:r>
              <a:rPr lang="en-US" sz="3000">
                <a:latin typeface="Comic Sans MS" pitchFamily="66" charset="0"/>
              </a:rPr>
              <a:t>. As a result, nearly all of India’s large cities have problems </a:t>
            </a:r>
            <a:br>
              <a:rPr lang="en-US" sz="3000">
                <a:latin typeface="Comic Sans MS" pitchFamily="66" charset="0"/>
              </a:rPr>
            </a:br>
            <a:r>
              <a:rPr lang="en-US" sz="3000">
                <a:latin typeface="Comic Sans MS" pitchFamily="66" charset="0"/>
              </a:rPr>
              <a:t>with over-crowding and air and water pollution.</a:t>
            </a:r>
          </a:p>
        </p:txBody>
      </p:sp>
      <p:sp>
        <p:nvSpPr>
          <p:cNvPr id="71683" name="Rectangle 3"/>
          <p:cNvSpPr>
            <a:spLocks noGrp="1" noChangeArrowheads="1"/>
          </p:cNvSpPr>
          <p:nvPr>
            <p:ph type="body" idx="1"/>
          </p:nvPr>
        </p:nvSpPr>
        <p:spPr>
          <a:xfrm>
            <a:off x="0" y="6294438"/>
            <a:ext cx="9144000" cy="563562"/>
          </a:xfrm>
        </p:spPr>
        <p:txBody>
          <a:bodyPr/>
          <a:lstStyle/>
          <a:p>
            <a:pPr algn="ctr">
              <a:buFontTx/>
              <a:buNone/>
            </a:pPr>
            <a:r>
              <a:rPr lang="en-US" sz="2000" b="1">
                <a:latin typeface="Comic Sans MS" pitchFamily="66" charset="0"/>
              </a:rPr>
              <a:t>Above: </a:t>
            </a:r>
            <a:r>
              <a:rPr lang="en-US" sz="2000">
                <a:latin typeface="Comic Sans MS" pitchFamily="66" charset="0"/>
              </a:rPr>
              <a:t>Overcrowded transportation in Indian cities.</a:t>
            </a:r>
            <a:endParaRPr lang="en-US" sz="2000" b="1">
              <a:latin typeface="Comic Sans MS" pitchFamily="66" charset="0"/>
            </a:endParaRPr>
          </a:p>
        </p:txBody>
      </p:sp>
      <p:pic>
        <p:nvPicPr>
          <p:cNvPr id="71689" name="Picture 9" descr="commuting">
            <a:hlinkClick r:id="rId2" tooltip="View Full-Size"/>
          </p:cNvPr>
          <p:cNvPicPr>
            <a:picLocks noChangeAspect="1" noChangeArrowheads="1"/>
          </p:cNvPicPr>
          <p:nvPr/>
        </p:nvPicPr>
        <p:blipFill>
          <a:blip r:embed="rId3" cstate="print"/>
          <a:srcRect/>
          <a:stretch>
            <a:fillRect/>
          </a:stretch>
        </p:blipFill>
        <p:spPr bwMode="auto">
          <a:xfrm>
            <a:off x="228600" y="2286000"/>
            <a:ext cx="4343400" cy="3962400"/>
          </a:xfrm>
          <a:prstGeom prst="rect">
            <a:avLst/>
          </a:prstGeom>
          <a:noFill/>
        </p:spPr>
      </p:pic>
      <p:pic>
        <p:nvPicPr>
          <p:cNvPr id="71691" name="Picture 11" descr="20050729005711301"/>
          <p:cNvPicPr>
            <a:picLocks noChangeAspect="1" noChangeArrowheads="1"/>
          </p:cNvPicPr>
          <p:nvPr/>
        </p:nvPicPr>
        <p:blipFill>
          <a:blip r:embed="rId4" cstate="print"/>
          <a:srcRect/>
          <a:stretch>
            <a:fillRect/>
          </a:stretch>
        </p:blipFill>
        <p:spPr bwMode="auto">
          <a:xfrm>
            <a:off x="4800600" y="2286000"/>
            <a:ext cx="4038600" cy="3962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2BC16E6-07D5-4329-9B85-24A6B3FE4ED2}" type="slidenum">
              <a:rPr lang="en-US"/>
              <a:pPr/>
              <a:t>23</a:t>
            </a:fld>
            <a:endParaRPr lang="en-US"/>
          </a:p>
        </p:txBody>
      </p:sp>
      <p:sp>
        <p:nvSpPr>
          <p:cNvPr id="72706" name="Rectangle 2"/>
          <p:cNvSpPr>
            <a:spLocks noGrp="1" noChangeArrowheads="1"/>
          </p:cNvSpPr>
          <p:nvPr>
            <p:ph type="title"/>
          </p:nvPr>
        </p:nvSpPr>
        <p:spPr>
          <a:xfrm>
            <a:off x="-152400" y="685800"/>
            <a:ext cx="9448800" cy="1935163"/>
          </a:xfrm>
        </p:spPr>
        <p:txBody>
          <a:bodyPr/>
          <a:lstStyle/>
          <a:p>
            <a:r>
              <a:rPr lang="en-US" sz="3000" b="1">
                <a:latin typeface="Comic Sans MS" pitchFamily="66" charset="0"/>
              </a:rPr>
              <a:t>CHINA</a:t>
            </a:r>
            <a:br>
              <a:rPr lang="en-US" sz="3000" b="1">
                <a:latin typeface="Comic Sans MS" pitchFamily="66" charset="0"/>
              </a:rPr>
            </a:br>
            <a:r>
              <a:rPr lang="en-US" sz="3000">
                <a:latin typeface="Comic Sans MS" pitchFamily="66" charset="0"/>
              </a:rPr>
              <a:t>On the northern side of the Himalayan Mountains and across the Tibetan Plateau is the country of </a:t>
            </a:r>
            <a:r>
              <a:rPr lang="en-US" sz="3000" b="1">
                <a:latin typeface="Comic Sans MS" pitchFamily="66" charset="0"/>
              </a:rPr>
              <a:t>China</a:t>
            </a:r>
            <a:r>
              <a:rPr lang="en-US" sz="3000">
                <a:latin typeface="Comic Sans MS" pitchFamily="66" charset="0"/>
              </a:rPr>
              <a:t>. Its enormous size means there is a great variety of climates and terrain. Two great deserts are located in northern China:</a:t>
            </a:r>
            <a:br>
              <a:rPr lang="en-US" sz="3000">
                <a:latin typeface="Comic Sans MS" pitchFamily="66" charset="0"/>
              </a:rPr>
            </a:br>
            <a:r>
              <a:rPr lang="en-US" sz="3000">
                <a:latin typeface="Comic Sans MS" pitchFamily="66" charset="0"/>
              </a:rPr>
              <a:t> the </a:t>
            </a:r>
            <a:r>
              <a:rPr lang="en-US" sz="3000" b="1">
                <a:latin typeface="Comic Sans MS" pitchFamily="66" charset="0"/>
              </a:rPr>
              <a:t>Gobi</a:t>
            </a:r>
            <a:r>
              <a:rPr lang="en-US" sz="3000">
                <a:latin typeface="Comic Sans MS" pitchFamily="66" charset="0"/>
              </a:rPr>
              <a:t> and the </a:t>
            </a:r>
            <a:r>
              <a:rPr lang="en-US" sz="3000" b="1">
                <a:latin typeface="Comic Sans MS" pitchFamily="66" charset="0"/>
              </a:rPr>
              <a:t>Taklimakan</a:t>
            </a:r>
            <a:r>
              <a:rPr lang="en-US" sz="3000">
                <a:latin typeface="Comic Sans MS" pitchFamily="66" charset="0"/>
              </a:rPr>
              <a:t>.</a:t>
            </a:r>
            <a:r>
              <a:rPr lang="en-US" sz="2800">
                <a:latin typeface="Comic Sans MS" pitchFamily="66" charset="0"/>
              </a:rPr>
              <a:t> </a:t>
            </a:r>
          </a:p>
        </p:txBody>
      </p:sp>
      <p:sp>
        <p:nvSpPr>
          <p:cNvPr id="72707" name="Rectangle 3"/>
          <p:cNvSpPr>
            <a:spLocks noGrp="1" noChangeArrowheads="1"/>
          </p:cNvSpPr>
          <p:nvPr>
            <p:ph type="body" idx="1"/>
          </p:nvPr>
        </p:nvSpPr>
        <p:spPr>
          <a:xfrm>
            <a:off x="0" y="6096000"/>
            <a:ext cx="9144000" cy="487363"/>
          </a:xfrm>
        </p:spPr>
        <p:txBody>
          <a:bodyPr/>
          <a:lstStyle/>
          <a:p>
            <a:endParaRPr lang="en-US"/>
          </a:p>
        </p:txBody>
      </p:sp>
      <p:pic>
        <p:nvPicPr>
          <p:cNvPr id="72715" name="Picture 11" descr="Map of China, Rivers of China, China"/>
          <p:cNvPicPr>
            <a:picLocks noChangeAspect="1" noChangeArrowheads="1"/>
          </p:cNvPicPr>
          <p:nvPr/>
        </p:nvPicPr>
        <p:blipFill>
          <a:blip r:embed="rId2" cstate="print"/>
          <a:srcRect/>
          <a:stretch>
            <a:fillRect/>
          </a:stretch>
        </p:blipFill>
        <p:spPr bwMode="auto">
          <a:xfrm>
            <a:off x="0" y="3276600"/>
            <a:ext cx="9144000" cy="3581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DFC865F-D2E8-4A34-86D7-64652EF4A436}" type="slidenum">
              <a:rPr lang="en-US"/>
              <a:pPr/>
              <a:t>24</a:t>
            </a:fld>
            <a:endParaRPr lang="en-US"/>
          </a:p>
        </p:txBody>
      </p:sp>
      <p:sp>
        <p:nvSpPr>
          <p:cNvPr id="73730" name="Rectangle 2"/>
          <p:cNvSpPr>
            <a:spLocks noGrp="1" noChangeArrowheads="1"/>
          </p:cNvSpPr>
          <p:nvPr>
            <p:ph type="title"/>
          </p:nvPr>
        </p:nvSpPr>
        <p:spPr>
          <a:xfrm>
            <a:off x="0" y="-381000"/>
            <a:ext cx="9144000" cy="3154363"/>
          </a:xfrm>
        </p:spPr>
        <p:txBody>
          <a:bodyPr/>
          <a:lstStyle/>
          <a:p>
            <a:r>
              <a:rPr lang="en-US" sz="3300">
                <a:latin typeface="Comic Sans MS" pitchFamily="66" charset="0"/>
              </a:rPr>
              <a:t>Few people live in the harsh terrain of the mountains and desert regions, and many of those who do live as nomads</a:t>
            </a:r>
            <a:br>
              <a:rPr lang="en-US" sz="3300">
                <a:latin typeface="Comic Sans MS" pitchFamily="66" charset="0"/>
              </a:rPr>
            </a:br>
            <a:r>
              <a:rPr lang="en-US" sz="3300">
                <a:latin typeface="Comic Sans MS" pitchFamily="66" charset="0"/>
              </a:rPr>
              <a:t> and animal herders.	</a:t>
            </a:r>
            <a:br>
              <a:rPr lang="en-US" sz="3300">
                <a:latin typeface="Comic Sans MS" pitchFamily="66" charset="0"/>
              </a:rPr>
            </a:br>
            <a:endParaRPr lang="en-US" sz="3300">
              <a:latin typeface="Comic Sans MS" pitchFamily="66" charset="0"/>
            </a:endParaRPr>
          </a:p>
        </p:txBody>
      </p:sp>
      <p:sp>
        <p:nvSpPr>
          <p:cNvPr id="73731" name="Rectangle 3"/>
          <p:cNvSpPr>
            <a:spLocks noGrp="1" noChangeArrowheads="1"/>
          </p:cNvSpPr>
          <p:nvPr>
            <p:ph type="body" idx="1"/>
          </p:nvPr>
        </p:nvSpPr>
        <p:spPr>
          <a:xfrm>
            <a:off x="457200" y="5562600"/>
            <a:ext cx="8229600" cy="563563"/>
          </a:xfrm>
        </p:spPr>
        <p:txBody>
          <a:bodyPr/>
          <a:lstStyle/>
          <a:p>
            <a:endParaRPr lang="en-US"/>
          </a:p>
        </p:txBody>
      </p:sp>
      <p:pic>
        <p:nvPicPr>
          <p:cNvPr id="73732" name="Picture 4" descr="china_popdens_1971"/>
          <p:cNvPicPr>
            <a:picLocks noChangeAspect="1" noChangeArrowheads="1"/>
          </p:cNvPicPr>
          <p:nvPr/>
        </p:nvPicPr>
        <p:blipFill>
          <a:blip r:embed="rId2" cstate="print"/>
          <a:srcRect/>
          <a:stretch>
            <a:fillRect/>
          </a:stretch>
        </p:blipFill>
        <p:spPr bwMode="auto">
          <a:xfrm>
            <a:off x="990600" y="1981200"/>
            <a:ext cx="7086600" cy="4724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C495EF16-03D7-47A2-8CB0-B104409F91CD}" type="slidenum">
              <a:rPr lang="en-US"/>
              <a:pPr/>
              <a:t>25</a:t>
            </a:fld>
            <a:endParaRPr lang="en-US"/>
          </a:p>
        </p:txBody>
      </p:sp>
      <p:sp>
        <p:nvSpPr>
          <p:cNvPr id="74754" name="Rectangle 2"/>
          <p:cNvSpPr>
            <a:spLocks noGrp="1" noChangeArrowheads="1"/>
          </p:cNvSpPr>
          <p:nvPr>
            <p:ph type="title"/>
          </p:nvPr>
        </p:nvSpPr>
        <p:spPr>
          <a:xfrm>
            <a:off x="-152400" y="-228600"/>
            <a:ext cx="9448800" cy="1858963"/>
          </a:xfrm>
        </p:spPr>
        <p:txBody>
          <a:bodyPr/>
          <a:lstStyle/>
          <a:p>
            <a:r>
              <a:rPr lang="en-US" sz="3200">
                <a:latin typeface="Comic Sans MS" pitchFamily="66" charset="0"/>
              </a:rPr>
              <a:t>Other parts of northern and western China have climates that are more moderate and some  farming is possible.</a:t>
            </a:r>
            <a:r>
              <a:rPr lang="en-US" sz="3000">
                <a:latin typeface="Comic Sans MS" pitchFamily="66" charset="0"/>
              </a:rPr>
              <a:t> </a:t>
            </a:r>
          </a:p>
        </p:txBody>
      </p:sp>
      <p:sp>
        <p:nvSpPr>
          <p:cNvPr id="74755" name="Rectangle 3"/>
          <p:cNvSpPr>
            <a:spLocks noGrp="1" noChangeArrowheads="1"/>
          </p:cNvSpPr>
          <p:nvPr>
            <p:ph type="body" idx="1"/>
          </p:nvPr>
        </p:nvSpPr>
        <p:spPr>
          <a:xfrm>
            <a:off x="0" y="6172200"/>
            <a:ext cx="9144000" cy="381000"/>
          </a:xfrm>
        </p:spPr>
        <p:txBody>
          <a:bodyPr/>
          <a:lstStyle/>
          <a:p>
            <a:pPr algn="ctr">
              <a:buFontTx/>
              <a:buNone/>
            </a:pPr>
            <a:r>
              <a:rPr lang="en-US" sz="2000" b="1">
                <a:latin typeface="Comic Sans MS" pitchFamily="66" charset="0"/>
              </a:rPr>
              <a:t>top right:</a:t>
            </a:r>
            <a:r>
              <a:rPr lang="en-US" sz="2000">
                <a:latin typeface="Comic Sans MS" pitchFamily="66" charset="0"/>
              </a:rPr>
              <a:t> sorting peppers in Ping’an; </a:t>
            </a:r>
            <a:r>
              <a:rPr lang="en-US" sz="2000" b="1">
                <a:latin typeface="Comic Sans MS" pitchFamily="66" charset="0"/>
              </a:rPr>
              <a:t>top left:</a:t>
            </a:r>
            <a:r>
              <a:rPr lang="en-US" sz="2000">
                <a:latin typeface="Comic Sans MS" pitchFamily="66" charset="0"/>
              </a:rPr>
              <a:t> famers near Yangshuo; </a:t>
            </a:r>
          </a:p>
          <a:p>
            <a:pPr algn="ctr">
              <a:buFontTx/>
              <a:buNone/>
            </a:pPr>
            <a:r>
              <a:rPr lang="en-US" sz="2000">
                <a:latin typeface="Comic Sans MS" pitchFamily="66" charset="0"/>
              </a:rPr>
              <a:t> </a:t>
            </a:r>
            <a:r>
              <a:rPr lang="en-US" sz="2000" b="1">
                <a:latin typeface="Comic Sans MS" pitchFamily="66" charset="0"/>
              </a:rPr>
              <a:t>bottom row:</a:t>
            </a:r>
            <a:r>
              <a:rPr lang="en-US" sz="2000">
                <a:latin typeface="Comic Sans MS" pitchFamily="66" charset="0"/>
              </a:rPr>
              <a:t> rice terraces in Longsheng</a:t>
            </a:r>
          </a:p>
        </p:txBody>
      </p:sp>
      <p:pic>
        <p:nvPicPr>
          <p:cNvPr id="74757" name="Picture 5" descr="GL-Farming"/>
          <p:cNvPicPr>
            <a:picLocks noChangeAspect="1" noChangeArrowheads="1"/>
          </p:cNvPicPr>
          <p:nvPr/>
        </p:nvPicPr>
        <p:blipFill>
          <a:blip r:embed="rId2" cstate="print"/>
          <a:srcRect/>
          <a:stretch>
            <a:fillRect/>
          </a:stretch>
        </p:blipFill>
        <p:spPr bwMode="auto">
          <a:xfrm>
            <a:off x="381000" y="1447800"/>
            <a:ext cx="4724400" cy="2438400"/>
          </a:xfrm>
          <a:prstGeom prst="rect">
            <a:avLst/>
          </a:prstGeom>
          <a:noFill/>
        </p:spPr>
      </p:pic>
      <p:pic>
        <p:nvPicPr>
          <p:cNvPr id="74759" name="Picture 7" descr="GL-LSTerraces1"/>
          <p:cNvPicPr>
            <a:picLocks noChangeAspect="1" noChangeArrowheads="1"/>
          </p:cNvPicPr>
          <p:nvPr/>
        </p:nvPicPr>
        <p:blipFill>
          <a:blip r:embed="rId3" cstate="print"/>
          <a:srcRect/>
          <a:stretch>
            <a:fillRect/>
          </a:stretch>
        </p:blipFill>
        <p:spPr bwMode="auto">
          <a:xfrm>
            <a:off x="5257800" y="3962400"/>
            <a:ext cx="3124200" cy="2209800"/>
          </a:xfrm>
          <a:prstGeom prst="rect">
            <a:avLst/>
          </a:prstGeom>
          <a:noFill/>
        </p:spPr>
      </p:pic>
      <p:pic>
        <p:nvPicPr>
          <p:cNvPr id="74761" name="Picture 9" descr="GL-LSRiceTerrace"/>
          <p:cNvPicPr>
            <a:picLocks noChangeAspect="1" noChangeArrowheads="1"/>
          </p:cNvPicPr>
          <p:nvPr/>
        </p:nvPicPr>
        <p:blipFill>
          <a:blip r:embed="rId4" cstate="print"/>
          <a:srcRect/>
          <a:stretch>
            <a:fillRect/>
          </a:stretch>
        </p:blipFill>
        <p:spPr bwMode="auto">
          <a:xfrm>
            <a:off x="685800" y="3962400"/>
            <a:ext cx="3886200" cy="2209800"/>
          </a:xfrm>
          <a:prstGeom prst="rect">
            <a:avLst/>
          </a:prstGeom>
          <a:noFill/>
        </p:spPr>
      </p:pic>
      <p:pic>
        <p:nvPicPr>
          <p:cNvPr id="74763" name="Picture 11" descr="GL-1851peppers"/>
          <p:cNvPicPr>
            <a:picLocks noChangeAspect="1" noChangeArrowheads="1"/>
          </p:cNvPicPr>
          <p:nvPr/>
        </p:nvPicPr>
        <p:blipFill>
          <a:blip r:embed="rId5" cstate="print"/>
          <a:srcRect/>
          <a:stretch>
            <a:fillRect/>
          </a:stretch>
        </p:blipFill>
        <p:spPr bwMode="auto">
          <a:xfrm>
            <a:off x="5715000" y="1447800"/>
            <a:ext cx="2971800" cy="2438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FC29DB4-7122-4875-BD0E-F5F695945530}" type="slidenum">
              <a:rPr lang="en-US"/>
              <a:pPr/>
              <a:t>26</a:t>
            </a:fld>
            <a:endParaRPr lang="en-US"/>
          </a:p>
        </p:txBody>
      </p:sp>
      <p:sp>
        <p:nvSpPr>
          <p:cNvPr id="75778" name="Rectangle 2"/>
          <p:cNvSpPr>
            <a:spLocks noGrp="1" noChangeArrowheads="1"/>
          </p:cNvSpPr>
          <p:nvPr>
            <p:ph type="title"/>
          </p:nvPr>
        </p:nvSpPr>
        <p:spPr>
          <a:xfrm>
            <a:off x="0" y="381000"/>
            <a:ext cx="8991600" cy="1401763"/>
          </a:xfrm>
        </p:spPr>
        <p:txBody>
          <a:bodyPr/>
          <a:lstStyle/>
          <a:p>
            <a:r>
              <a:rPr lang="en-US" sz="3700">
                <a:latin typeface="Comic Sans MS" pitchFamily="66" charset="0"/>
              </a:rPr>
              <a:t>The northeast, along the route of the Huang He River, is China’s most heavily populated region. </a:t>
            </a:r>
            <a:r>
              <a:rPr lang="en-US" sz="3700" b="1">
                <a:latin typeface="Comic Sans MS" pitchFamily="66" charset="0"/>
              </a:rPr>
              <a:t>Beijing</a:t>
            </a:r>
            <a:r>
              <a:rPr lang="en-US" sz="3700">
                <a:latin typeface="Comic Sans MS" pitchFamily="66" charset="0"/>
              </a:rPr>
              <a:t> </a:t>
            </a:r>
            <a:br>
              <a:rPr lang="en-US" sz="3700">
                <a:latin typeface="Comic Sans MS" pitchFamily="66" charset="0"/>
              </a:rPr>
            </a:br>
            <a:r>
              <a:rPr lang="en-US" sz="3700">
                <a:latin typeface="Comic Sans MS" pitchFamily="66" charset="0"/>
              </a:rPr>
              <a:t>is located here</a:t>
            </a:r>
            <a:r>
              <a:rPr lang="en-US" sz="3100">
                <a:latin typeface="Comic Sans MS" pitchFamily="66" charset="0"/>
              </a:rPr>
              <a:t>.</a:t>
            </a:r>
          </a:p>
        </p:txBody>
      </p:sp>
      <p:sp>
        <p:nvSpPr>
          <p:cNvPr id="75779" name="Rectangle 3"/>
          <p:cNvSpPr>
            <a:spLocks noGrp="1" noChangeArrowheads="1"/>
          </p:cNvSpPr>
          <p:nvPr>
            <p:ph type="body" idx="1"/>
          </p:nvPr>
        </p:nvSpPr>
        <p:spPr>
          <a:xfrm>
            <a:off x="457200" y="6172200"/>
            <a:ext cx="8229600" cy="411163"/>
          </a:xfrm>
        </p:spPr>
        <p:txBody>
          <a:bodyPr/>
          <a:lstStyle/>
          <a:p>
            <a:endParaRPr lang="en-US"/>
          </a:p>
        </p:txBody>
      </p:sp>
      <p:pic>
        <p:nvPicPr>
          <p:cNvPr id="75781" name="Picture 5" descr="china"/>
          <p:cNvPicPr>
            <a:picLocks noChangeAspect="1" noChangeArrowheads="1"/>
          </p:cNvPicPr>
          <p:nvPr/>
        </p:nvPicPr>
        <p:blipFill>
          <a:blip r:embed="rId2" cstate="print"/>
          <a:srcRect/>
          <a:stretch>
            <a:fillRect/>
          </a:stretch>
        </p:blipFill>
        <p:spPr bwMode="auto">
          <a:xfrm>
            <a:off x="1295400" y="2243138"/>
            <a:ext cx="6705600" cy="461486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20C3767-0980-4471-8ABE-4DF435BE3B5A}" type="slidenum">
              <a:rPr lang="en-US"/>
              <a:pPr/>
              <a:t>27</a:t>
            </a:fld>
            <a:endParaRPr lang="en-US"/>
          </a:p>
        </p:txBody>
      </p:sp>
      <p:sp>
        <p:nvSpPr>
          <p:cNvPr id="76802" name="Rectangle 2"/>
          <p:cNvSpPr>
            <a:spLocks noGrp="1" noChangeArrowheads="1"/>
          </p:cNvSpPr>
          <p:nvPr>
            <p:ph type="title"/>
          </p:nvPr>
        </p:nvSpPr>
        <p:spPr>
          <a:xfrm>
            <a:off x="-152400" y="533400"/>
            <a:ext cx="9448800" cy="1143000"/>
          </a:xfrm>
        </p:spPr>
        <p:txBody>
          <a:bodyPr/>
          <a:lstStyle/>
          <a:p>
            <a:r>
              <a:rPr lang="en-US" sz="2900">
                <a:latin typeface="Comic Sans MS" pitchFamily="66" charset="0"/>
              </a:rPr>
              <a:t>While agriculture is still common, this region of the country is also China’s industrial center. Farming</a:t>
            </a:r>
            <a:r>
              <a:rPr lang="en-US" sz="2900"/>
              <a:t> </a:t>
            </a:r>
            <a:r>
              <a:rPr lang="en-US" sz="2900">
                <a:latin typeface="Comic Sans MS" pitchFamily="66" charset="0"/>
              </a:rPr>
              <a:t>is the most common occupation of the Chinese who live in the southeastern part of the country. Here the Yangtze River flows to </a:t>
            </a:r>
            <a:r>
              <a:rPr lang="en-US" sz="2900" b="1">
                <a:latin typeface="Comic Sans MS" pitchFamily="66" charset="0"/>
              </a:rPr>
              <a:t>Shanghai</a:t>
            </a:r>
            <a:r>
              <a:rPr lang="en-US" sz="2900">
                <a:latin typeface="Comic Sans MS" pitchFamily="66" charset="0"/>
              </a:rPr>
              <a:t>, China’s largest port.</a:t>
            </a:r>
          </a:p>
        </p:txBody>
      </p:sp>
      <p:sp>
        <p:nvSpPr>
          <p:cNvPr id="76803" name="Rectangle 3"/>
          <p:cNvSpPr>
            <a:spLocks noGrp="1" noChangeArrowheads="1"/>
          </p:cNvSpPr>
          <p:nvPr>
            <p:ph type="body" idx="1"/>
          </p:nvPr>
        </p:nvSpPr>
        <p:spPr>
          <a:xfrm>
            <a:off x="0" y="5410200"/>
            <a:ext cx="9144000" cy="1447800"/>
          </a:xfrm>
        </p:spPr>
        <p:txBody>
          <a:bodyPr/>
          <a:lstStyle/>
          <a:p>
            <a:pPr algn="ctr">
              <a:buFontTx/>
              <a:buNone/>
            </a:pPr>
            <a:r>
              <a:rPr lang="en-US" sz="2000">
                <a:latin typeface="Comic Sans MS" pitchFamily="66" charset="0"/>
              </a:rPr>
              <a:t>The above image is of Shanghai, the largest city in the People's Republic of China. Shanghai has been  a leading force in China's economic reform, embracing the forces of business and emerging as an international metropolis with both modern and traditional Chinese features. </a:t>
            </a:r>
          </a:p>
        </p:txBody>
      </p:sp>
      <p:pic>
        <p:nvPicPr>
          <p:cNvPr id="76807" name="Picture 7" descr="ShanghaiChina"/>
          <p:cNvPicPr>
            <a:picLocks noChangeAspect="1" noChangeArrowheads="1"/>
          </p:cNvPicPr>
          <p:nvPr/>
        </p:nvPicPr>
        <p:blipFill>
          <a:blip r:embed="rId2" cstate="print"/>
          <a:srcRect/>
          <a:stretch>
            <a:fillRect/>
          </a:stretch>
        </p:blipFill>
        <p:spPr bwMode="auto">
          <a:xfrm>
            <a:off x="609600" y="2286000"/>
            <a:ext cx="7772400" cy="304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D6BEBB5F-054E-49EE-8D32-64EB53E8ED5B}" type="slidenum">
              <a:rPr lang="en-US"/>
              <a:pPr/>
              <a:t>28</a:t>
            </a:fld>
            <a:endParaRPr lang="en-US"/>
          </a:p>
        </p:txBody>
      </p:sp>
      <p:sp>
        <p:nvSpPr>
          <p:cNvPr id="77826" name="Rectangle 2"/>
          <p:cNvSpPr>
            <a:spLocks noGrp="1" noChangeArrowheads="1"/>
          </p:cNvSpPr>
          <p:nvPr>
            <p:ph type="title"/>
          </p:nvPr>
        </p:nvSpPr>
        <p:spPr>
          <a:xfrm>
            <a:off x="0" y="1066800"/>
            <a:ext cx="9144000" cy="1143000"/>
          </a:xfrm>
        </p:spPr>
        <p:txBody>
          <a:bodyPr/>
          <a:lstStyle/>
          <a:p>
            <a:r>
              <a:rPr lang="en-US" sz="3000">
                <a:latin typeface="Comic Sans MS" pitchFamily="66" charset="0"/>
              </a:rPr>
              <a:t>This region of the country is the site of the </a:t>
            </a:r>
            <a:r>
              <a:rPr lang="en-US" sz="3000" b="1">
                <a:latin typeface="Comic Sans MS" pitchFamily="66" charset="0"/>
              </a:rPr>
              <a:t>Three Gorges Dam</a:t>
            </a:r>
            <a:r>
              <a:rPr lang="en-US" sz="3000">
                <a:latin typeface="Comic Sans MS" pitchFamily="66" charset="0"/>
              </a:rPr>
              <a:t>. This large </a:t>
            </a:r>
            <a:r>
              <a:rPr lang="en-US" sz="3000" b="1">
                <a:latin typeface="Comic Sans MS" pitchFamily="66" charset="0"/>
              </a:rPr>
              <a:t>hydroelectric</a:t>
            </a:r>
            <a:r>
              <a:rPr lang="en-US" sz="3000">
                <a:latin typeface="Comic Sans MS" pitchFamily="66" charset="0"/>
              </a:rPr>
              <a:t> project is designed to bring electricity to China’s rural areas. For Chinese workers, rapid industrialization has meant that many have</a:t>
            </a:r>
            <a:br>
              <a:rPr lang="en-US" sz="3000">
                <a:latin typeface="Comic Sans MS" pitchFamily="66" charset="0"/>
              </a:rPr>
            </a:br>
            <a:r>
              <a:rPr lang="en-US" sz="3000">
                <a:latin typeface="Comic Sans MS" pitchFamily="66" charset="0"/>
              </a:rPr>
              <a:t> left their rural homes and found </a:t>
            </a:r>
            <a:br>
              <a:rPr lang="en-US" sz="3000">
                <a:latin typeface="Comic Sans MS" pitchFamily="66" charset="0"/>
              </a:rPr>
            </a:br>
            <a:r>
              <a:rPr lang="en-US" sz="3000">
                <a:latin typeface="Comic Sans MS" pitchFamily="66" charset="0"/>
              </a:rPr>
              <a:t>work in overcrowded cities. </a:t>
            </a:r>
            <a:endParaRPr lang="en-US"/>
          </a:p>
        </p:txBody>
      </p:sp>
      <p:sp>
        <p:nvSpPr>
          <p:cNvPr id="77827" name="Rectangle 3"/>
          <p:cNvSpPr>
            <a:spLocks noGrp="1" noChangeArrowheads="1"/>
          </p:cNvSpPr>
          <p:nvPr>
            <p:ph type="body" idx="1"/>
          </p:nvPr>
        </p:nvSpPr>
        <p:spPr>
          <a:xfrm>
            <a:off x="0" y="6019800"/>
            <a:ext cx="9144000" cy="609600"/>
          </a:xfrm>
        </p:spPr>
        <p:txBody>
          <a:bodyPr/>
          <a:lstStyle/>
          <a:p>
            <a:pPr algn="ctr">
              <a:buFontTx/>
              <a:buNone/>
            </a:pPr>
            <a:r>
              <a:rPr lang="en-US" sz="2000" b="1">
                <a:latin typeface="Comic Sans MS" pitchFamily="66" charset="0"/>
              </a:rPr>
              <a:t>Above left:</a:t>
            </a:r>
            <a:r>
              <a:rPr lang="en-US" sz="2000">
                <a:latin typeface="Comic Sans MS" pitchFamily="66" charset="0"/>
              </a:rPr>
              <a:t> A hospital in Chengdu City, in the Sichuan Province is </a:t>
            </a:r>
          </a:p>
          <a:p>
            <a:pPr algn="ctr">
              <a:buFontTx/>
              <a:buNone/>
            </a:pPr>
            <a:r>
              <a:rPr lang="en-US" sz="2000">
                <a:latin typeface="Comic Sans MS" pitchFamily="66" charset="0"/>
              </a:rPr>
              <a:t>crowded with parents and their children; </a:t>
            </a:r>
            <a:r>
              <a:rPr lang="en-US" sz="2000" b="1">
                <a:latin typeface="Comic Sans MS" pitchFamily="66" charset="0"/>
              </a:rPr>
              <a:t>Right:</a:t>
            </a:r>
            <a:r>
              <a:rPr lang="en-US" sz="2000">
                <a:latin typeface="Comic Sans MS" pitchFamily="66" charset="0"/>
              </a:rPr>
              <a:t> Bicycle commuters </a:t>
            </a:r>
          </a:p>
        </p:txBody>
      </p:sp>
      <p:pic>
        <p:nvPicPr>
          <p:cNvPr id="77829" name="Picture 5" descr="2008-9-23-china-milk-02"/>
          <p:cNvPicPr>
            <a:picLocks noChangeAspect="1" noChangeArrowheads="1"/>
          </p:cNvPicPr>
          <p:nvPr/>
        </p:nvPicPr>
        <p:blipFill>
          <a:blip r:embed="rId2" cstate="print"/>
          <a:srcRect/>
          <a:stretch>
            <a:fillRect/>
          </a:stretch>
        </p:blipFill>
        <p:spPr bwMode="auto">
          <a:xfrm>
            <a:off x="381000" y="3352800"/>
            <a:ext cx="4419600" cy="2590800"/>
          </a:xfrm>
          <a:prstGeom prst="rect">
            <a:avLst/>
          </a:prstGeom>
          <a:noFill/>
        </p:spPr>
      </p:pic>
      <p:sp>
        <p:nvSpPr>
          <p:cNvPr id="77831" name="AutoShape 7" descr="4583_dalian_seashore0721"/>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77833" name="AutoShape 9" descr="4583_dalian_seashore0721"/>
          <p:cNvSpPr>
            <a:spLocks noChangeAspect="1" noChangeArrowheads="1"/>
          </p:cNvSpPr>
          <p:nvPr/>
        </p:nvSpPr>
        <p:spPr bwMode="auto">
          <a:xfrm>
            <a:off x="4419600" y="3276600"/>
            <a:ext cx="304800" cy="304800"/>
          </a:xfrm>
          <a:prstGeom prst="rect">
            <a:avLst/>
          </a:prstGeom>
          <a:noFill/>
        </p:spPr>
        <p:txBody>
          <a:bodyPr/>
          <a:lstStyle/>
          <a:p>
            <a:endParaRPr lang="en-US"/>
          </a:p>
        </p:txBody>
      </p:sp>
      <p:pic>
        <p:nvPicPr>
          <p:cNvPr id="77835" name="Picture 11" descr="20080313-bike%20coimmuters%20u%20wash"/>
          <p:cNvPicPr>
            <a:picLocks noChangeAspect="1" noChangeArrowheads="1"/>
          </p:cNvPicPr>
          <p:nvPr/>
        </p:nvPicPr>
        <p:blipFill>
          <a:blip r:embed="rId3" cstate="print"/>
          <a:srcRect/>
          <a:stretch>
            <a:fillRect/>
          </a:stretch>
        </p:blipFill>
        <p:spPr bwMode="auto">
          <a:xfrm>
            <a:off x="5334000" y="3200400"/>
            <a:ext cx="3124200" cy="28194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539277C-2D1E-47F4-801C-246DD46A5836}" type="slidenum">
              <a:rPr lang="en-US"/>
              <a:pPr/>
              <a:t>29</a:t>
            </a:fld>
            <a:endParaRPr lang="en-US"/>
          </a:p>
        </p:txBody>
      </p:sp>
      <p:sp>
        <p:nvSpPr>
          <p:cNvPr id="78850" name="Rectangle 2"/>
          <p:cNvSpPr>
            <a:spLocks noGrp="1" noChangeArrowheads="1"/>
          </p:cNvSpPr>
          <p:nvPr>
            <p:ph type="title"/>
          </p:nvPr>
        </p:nvSpPr>
        <p:spPr>
          <a:xfrm>
            <a:off x="0" y="0"/>
            <a:ext cx="9144000" cy="2620963"/>
          </a:xfrm>
        </p:spPr>
        <p:txBody>
          <a:bodyPr/>
          <a:lstStyle/>
          <a:p>
            <a:r>
              <a:rPr lang="en-US" sz="3500" b="1">
                <a:latin typeface="Comic Sans MS" pitchFamily="66" charset="0"/>
              </a:rPr>
              <a:t>KOREA</a:t>
            </a:r>
            <a:br>
              <a:rPr lang="en-US" sz="3500" b="1">
                <a:latin typeface="Comic Sans MS" pitchFamily="66" charset="0"/>
              </a:rPr>
            </a:br>
            <a:r>
              <a:rPr lang="en-US" sz="3500">
                <a:latin typeface="Comic Sans MS" pitchFamily="66" charset="0"/>
              </a:rPr>
              <a:t>The mountains of </a:t>
            </a:r>
            <a:r>
              <a:rPr lang="en-US" sz="3500" b="1">
                <a:latin typeface="Comic Sans MS" pitchFamily="66" charset="0"/>
              </a:rPr>
              <a:t>North Korea</a:t>
            </a:r>
            <a:r>
              <a:rPr lang="en-US" sz="3500">
                <a:latin typeface="Comic Sans MS" pitchFamily="66" charset="0"/>
              </a:rPr>
              <a:t> have meant that it has had less success with agriculture than many others</a:t>
            </a:r>
            <a:br>
              <a:rPr lang="en-US" sz="3500">
                <a:latin typeface="Comic Sans MS" pitchFamily="66" charset="0"/>
              </a:rPr>
            </a:br>
            <a:r>
              <a:rPr lang="en-US" sz="3500">
                <a:latin typeface="Comic Sans MS" pitchFamily="66" charset="0"/>
              </a:rPr>
              <a:t> have had in this region.</a:t>
            </a:r>
            <a:r>
              <a:rPr lang="en-US" sz="3000">
                <a:latin typeface="Comic Sans MS" pitchFamily="66" charset="0"/>
              </a:rPr>
              <a:t> </a:t>
            </a:r>
            <a:endParaRPr lang="en-US" sz="3000" b="1">
              <a:latin typeface="Comic Sans MS" pitchFamily="66" charset="0"/>
            </a:endParaRPr>
          </a:p>
        </p:txBody>
      </p:sp>
      <p:sp>
        <p:nvSpPr>
          <p:cNvPr id="78851" name="Rectangle 3"/>
          <p:cNvSpPr>
            <a:spLocks noGrp="1" noChangeArrowheads="1"/>
          </p:cNvSpPr>
          <p:nvPr>
            <p:ph type="body" idx="1"/>
          </p:nvPr>
        </p:nvSpPr>
        <p:spPr>
          <a:xfrm>
            <a:off x="457200" y="6172200"/>
            <a:ext cx="8229600" cy="411163"/>
          </a:xfrm>
        </p:spPr>
        <p:txBody>
          <a:bodyPr/>
          <a:lstStyle/>
          <a:p>
            <a:endParaRPr lang="en-US"/>
          </a:p>
        </p:txBody>
      </p:sp>
      <p:pic>
        <p:nvPicPr>
          <p:cNvPr id="78855" name="Picture 7" descr="North Korean Map, East Asia"/>
          <p:cNvPicPr>
            <a:picLocks noChangeAspect="1" noChangeArrowheads="1"/>
          </p:cNvPicPr>
          <p:nvPr/>
        </p:nvPicPr>
        <p:blipFill>
          <a:blip r:embed="rId2" cstate="print"/>
          <a:srcRect/>
          <a:stretch>
            <a:fillRect/>
          </a:stretch>
        </p:blipFill>
        <p:spPr bwMode="auto">
          <a:xfrm>
            <a:off x="0" y="2667000"/>
            <a:ext cx="8943975" cy="4191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2FE0FC-6E79-4767-A502-FFA2115F4BA2}" type="slidenum">
              <a:rPr lang="en-US"/>
              <a:pPr/>
              <a:t>3</a:t>
            </a:fld>
            <a:endParaRPr lang="en-US"/>
          </a:p>
        </p:txBody>
      </p:sp>
      <p:sp>
        <p:nvSpPr>
          <p:cNvPr id="52226" name="Rectangle 2"/>
          <p:cNvSpPr>
            <a:spLocks noGrp="1" noChangeArrowheads="1"/>
          </p:cNvSpPr>
          <p:nvPr>
            <p:ph type="title"/>
          </p:nvPr>
        </p:nvSpPr>
        <p:spPr>
          <a:xfrm>
            <a:off x="0" y="1447800"/>
            <a:ext cx="9144000" cy="1143000"/>
          </a:xfrm>
        </p:spPr>
        <p:txBody>
          <a:bodyPr/>
          <a:lstStyle/>
          <a:p>
            <a:r>
              <a:rPr lang="en-US" sz="3000" b="1">
                <a:latin typeface="Comic Sans MS" pitchFamily="66" charset="0"/>
              </a:rPr>
              <a:t>INDIA</a:t>
            </a:r>
            <a:br>
              <a:rPr lang="en-US" sz="3000" b="1">
                <a:latin typeface="Comic Sans MS" pitchFamily="66" charset="0"/>
              </a:rPr>
            </a:br>
            <a:r>
              <a:rPr lang="en-US" sz="3000">
                <a:latin typeface="Comic Sans MS" pitchFamily="66" charset="0"/>
              </a:rPr>
              <a:t>India has many types of climates. Snow and ice are in the northern mountains, hot, dry plains are in the central plateau, and steamy tropical weather is along the southern coast. Along </a:t>
            </a:r>
            <a:br>
              <a:rPr lang="en-US" sz="3000">
                <a:latin typeface="Comic Sans MS" pitchFamily="66" charset="0"/>
              </a:rPr>
            </a:br>
            <a:r>
              <a:rPr lang="en-US" sz="3000">
                <a:latin typeface="Comic Sans MS" pitchFamily="66" charset="0"/>
              </a:rPr>
              <a:t>the mountain ranges to the north, the temperatures  are like those in other high altitude locations. Some of the highest peaks </a:t>
            </a:r>
            <a:br>
              <a:rPr lang="en-US" sz="3000">
                <a:latin typeface="Comic Sans MS" pitchFamily="66" charset="0"/>
              </a:rPr>
            </a:br>
            <a:r>
              <a:rPr lang="en-US" sz="3000">
                <a:latin typeface="Comic Sans MS" pitchFamily="66" charset="0"/>
              </a:rPr>
              <a:t>are covered with ice and snow. </a:t>
            </a:r>
          </a:p>
        </p:txBody>
      </p:sp>
      <p:sp>
        <p:nvSpPr>
          <p:cNvPr id="52227" name="Rectangle 3"/>
          <p:cNvSpPr>
            <a:spLocks noGrp="1" noChangeArrowheads="1"/>
          </p:cNvSpPr>
          <p:nvPr>
            <p:ph type="body" idx="1"/>
          </p:nvPr>
        </p:nvSpPr>
        <p:spPr>
          <a:xfrm>
            <a:off x="0" y="6096000"/>
            <a:ext cx="9144000" cy="411163"/>
          </a:xfrm>
        </p:spPr>
        <p:txBody>
          <a:bodyPr/>
          <a:lstStyle/>
          <a:p>
            <a:pPr>
              <a:lnSpc>
                <a:spcPct val="80000"/>
              </a:lnSpc>
            </a:pPr>
            <a:endParaRPr lang="en-US" sz="2400"/>
          </a:p>
        </p:txBody>
      </p:sp>
      <p:pic>
        <p:nvPicPr>
          <p:cNvPr id="52231" name="Picture 7" descr="goatsmountainsindia"/>
          <p:cNvPicPr>
            <a:picLocks noChangeAspect="1" noChangeArrowheads="1"/>
          </p:cNvPicPr>
          <p:nvPr/>
        </p:nvPicPr>
        <p:blipFill>
          <a:blip r:embed="rId2" cstate="print"/>
          <a:srcRect/>
          <a:stretch>
            <a:fillRect/>
          </a:stretch>
        </p:blipFill>
        <p:spPr bwMode="auto">
          <a:xfrm>
            <a:off x="2209800" y="4114800"/>
            <a:ext cx="4800600" cy="2743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1BFA45-F87C-4C4E-9C2F-13F00D44F569}" type="slidenum">
              <a:rPr lang="en-US"/>
              <a:pPr/>
              <a:t>30</a:t>
            </a:fld>
            <a:endParaRPr lang="en-US"/>
          </a:p>
        </p:txBody>
      </p:sp>
      <p:sp>
        <p:nvSpPr>
          <p:cNvPr id="79874" name="Rectangle 2"/>
          <p:cNvSpPr>
            <a:spLocks noGrp="1" noChangeArrowheads="1"/>
          </p:cNvSpPr>
          <p:nvPr>
            <p:ph type="title"/>
          </p:nvPr>
        </p:nvSpPr>
        <p:spPr>
          <a:xfrm>
            <a:off x="0" y="1295400"/>
            <a:ext cx="9144000" cy="1143000"/>
          </a:xfrm>
        </p:spPr>
        <p:txBody>
          <a:bodyPr/>
          <a:lstStyle/>
          <a:p>
            <a:r>
              <a:rPr lang="en-US" sz="3400">
                <a:latin typeface="Comic Sans MS" pitchFamily="66" charset="0"/>
              </a:rPr>
              <a:t>There are fast- flowing rivers in the mountains where the North</a:t>
            </a:r>
            <a:r>
              <a:rPr lang="en-US" sz="3000">
                <a:latin typeface="Comic Sans MS" pitchFamily="66" charset="0"/>
              </a:rPr>
              <a:t> Koreans have developed hydroelectric power plants. The country earns a profit from mining </a:t>
            </a:r>
            <a:r>
              <a:rPr lang="en-US" sz="3000" b="1">
                <a:latin typeface="Comic Sans MS" pitchFamily="66" charset="0"/>
              </a:rPr>
              <a:t>coal</a:t>
            </a:r>
            <a:r>
              <a:rPr lang="en-US" sz="3000">
                <a:latin typeface="Comic Sans MS" pitchFamily="66" charset="0"/>
              </a:rPr>
              <a:t> and other minerals like </a:t>
            </a:r>
            <a:r>
              <a:rPr lang="en-US" sz="3000" b="1">
                <a:latin typeface="Comic Sans MS" pitchFamily="66" charset="0"/>
              </a:rPr>
              <a:t>iron</a:t>
            </a:r>
            <a:r>
              <a:rPr lang="en-US" sz="3000">
                <a:latin typeface="Comic Sans MS" pitchFamily="66" charset="0"/>
              </a:rPr>
              <a:t> and </a:t>
            </a:r>
            <a:r>
              <a:rPr lang="en-US" sz="3000" b="1">
                <a:latin typeface="Comic Sans MS" pitchFamily="66" charset="0"/>
              </a:rPr>
              <a:t>copper</a:t>
            </a:r>
            <a:r>
              <a:rPr lang="en-US" sz="3000">
                <a:latin typeface="Comic Sans MS" pitchFamily="66" charset="0"/>
              </a:rPr>
              <a:t>. Most of the people here live along the western half of the country where the mountains slope down to the sea</a:t>
            </a:r>
            <a:br>
              <a:rPr lang="en-US" sz="3000">
                <a:latin typeface="Comic Sans MS" pitchFamily="66" charset="0"/>
              </a:rPr>
            </a:br>
            <a:r>
              <a:rPr lang="en-US" sz="3000">
                <a:latin typeface="Comic Sans MS" pitchFamily="66" charset="0"/>
              </a:rPr>
              <a:t> and farming is more successful.</a:t>
            </a:r>
          </a:p>
        </p:txBody>
      </p:sp>
      <p:sp>
        <p:nvSpPr>
          <p:cNvPr id="79875" name="Rectangle 3"/>
          <p:cNvSpPr>
            <a:spLocks noGrp="1" noChangeArrowheads="1"/>
          </p:cNvSpPr>
          <p:nvPr>
            <p:ph type="body" idx="1"/>
          </p:nvPr>
        </p:nvSpPr>
        <p:spPr>
          <a:xfrm>
            <a:off x="0" y="6370638"/>
            <a:ext cx="9296400" cy="487362"/>
          </a:xfrm>
        </p:spPr>
        <p:txBody>
          <a:bodyPr/>
          <a:lstStyle/>
          <a:p>
            <a:pPr algn="ctr">
              <a:buFontTx/>
              <a:buNone/>
            </a:pPr>
            <a:r>
              <a:rPr lang="en-US" sz="2000" b="1">
                <a:latin typeface="Comic Sans MS" pitchFamily="66" charset="0"/>
              </a:rPr>
              <a:t>Above:</a:t>
            </a:r>
            <a:r>
              <a:rPr lang="en-US" sz="2000">
                <a:latin typeface="Comic Sans MS" pitchFamily="66" charset="0"/>
              </a:rPr>
              <a:t> Sayano-Shushenskaya dam</a:t>
            </a:r>
          </a:p>
        </p:txBody>
      </p:sp>
      <p:pic>
        <p:nvPicPr>
          <p:cNvPr id="79877" name="Picture 5" descr="The Sayano-Shushenskaya hydroelectric power dam is seen from above Cheryomushky, Russia on August 20, 2009. (ALEXANDER NEMENOV/AFP/Getty Images)">
            <a:hlinkClick r:id="rId2"/>
          </p:cNvPr>
          <p:cNvPicPr>
            <a:picLocks noChangeAspect="1" noChangeArrowheads="1"/>
          </p:cNvPicPr>
          <p:nvPr/>
        </p:nvPicPr>
        <p:blipFill>
          <a:blip r:embed="rId3" cstate="print"/>
          <a:srcRect/>
          <a:stretch>
            <a:fillRect/>
          </a:stretch>
        </p:blipFill>
        <p:spPr bwMode="auto">
          <a:xfrm>
            <a:off x="2362200" y="3733800"/>
            <a:ext cx="4343400" cy="25622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33644EE-EF21-4944-97FD-CFED9C893D07}" type="slidenum">
              <a:rPr lang="en-US"/>
              <a:pPr/>
              <a:t>31</a:t>
            </a:fld>
            <a:endParaRPr lang="en-US"/>
          </a:p>
        </p:txBody>
      </p:sp>
      <p:sp>
        <p:nvSpPr>
          <p:cNvPr id="80898" name="Rectangle 2"/>
          <p:cNvSpPr>
            <a:spLocks noGrp="1" noChangeArrowheads="1"/>
          </p:cNvSpPr>
          <p:nvPr>
            <p:ph type="title"/>
          </p:nvPr>
        </p:nvSpPr>
        <p:spPr>
          <a:xfrm>
            <a:off x="0" y="685800"/>
            <a:ext cx="9144000" cy="1143000"/>
          </a:xfrm>
        </p:spPr>
        <p:txBody>
          <a:bodyPr/>
          <a:lstStyle/>
          <a:p>
            <a:r>
              <a:rPr lang="en-US" sz="3300" b="1">
                <a:latin typeface="Comic Sans MS" pitchFamily="66" charset="0"/>
              </a:rPr>
              <a:t>South Korea</a:t>
            </a:r>
            <a:r>
              <a:rPr lang="en-US" sz="3300">
                <a:latin typeface="Comic Sans MS" pitchFamily="66" charset="0"/>
              </a:rPr>
              <a:t> is less mountainous and a large part of the country has excellent farmland. The population is greater than that of North Korea, with about 25% of the people living in and around the capital city, </a:t>
            </a:r>
            <a:r>
              <a:rPr lang="en-US" sz="3300" b="1">
                <a:latin typeface="Comic Sans MS" pitchFamily="66" charset="0"/>
              </a:rPr>
              <a:t>Seoul</a:t>
            </a:r>
            <a:r>
              <a:rPr lang="en-US" sz="3300">
                <a:latin typeface="Comic Sans MS" pitchFamily="66" charset="0"/>
              </a:rPr>
              <a:t> (sōul).</a:t>
            </a:r>
            <a:r>
              <a:rPr lang="en-US" sz="3000">
                <a:latin typeface="Comic Sans MS" pitchFamily="66" charset="0"/>
              </a:rPr>
              <a:t> </a:t>
            </a:r>
          </a:p>
        </p:txBody>
      </p:sp>
      <p:sp>
        <p:nvSpPr>
          <p:cNvPr id="80899" name="Rectangle 3"/>
          <p:cNvSpPr>
            <a:spLocks noGrp="1" noChangeArrowheads="1"/>
          </p:cNvSpPr>
          <p:nvPr>
            <p:ph type="body" idx="1"/>
          </p:nvPr>
        </p:nvSpPr>
        <p:spPr>
          <a:xfrm>
            <a:off x="0" y="6324600"/>
            <a:ext cx="9144000" cy="381000"/>
          </a:xfrm>
        </p:spPr>
        <p:txBody>
          <a:bodyPr/>
          <a:lstStyle/>
          <a:p>
            <a:endParaRPr lang="en-US"/>
          </a:p>
        </p:txBody>
      </p:sp>
      <p:pic>
        <p:nvPicPr>
          <p:cNvPr id="80901" name="Picture 5" descr="South Korea"/>
          <p:cNvPicPr>
            <a:picLocks noChangeAspect="1" noChangeArrowheads="1"/>
          </p:cNvPicPr>
          <p:nvPr/>
        </p:nvPicPr>
        <p:blipFill>
          <a:blip r:embed="rId2" cstate="print"/>
          <a:srcRect/>
          <a:stretch>
            <a:fillRect/>
          </a:stretch>
        </p:blipFill>
        <p:spPr bwMode="auto">
          <a:xfrm>
            <a:off x="1981200" y="2630488"/>
            <a:ext cx="5029200" cy="422751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1ED76C0-9C32-46FC-BABB-3D8979FB4B88}" type="slidenum">
              <a:rPr lang="en-US"/>
              <a:pPr/>
              <a:t>32</a:t>
            </a:fld>
            <a:endParaRPr lang="en-US"/>
          </a:p>
        </p:txBody>
      </p:sp>
      <p:sp>
        <p:nvSpPr>
          <p:cNvPr id="81922" name="Rectangle 2"/>
          <p:cNvSpPr>
            <a:spLocks noGrp="1" noChangeArrowheads="1"/>
          </p:cNvSpPr>
          <p:nvPr>
            <p:ph type="title"/>
          </p:nvPr>
        </p:nvSpPr>
        <p:spPr>
          <a:xfrm>
            <a:off x="0" y="914400"/>
            <a:ext cx="9144000" cy="1143000"/>
          </a:xfrm>
        </p:spPr>
        <p:txBody>
          <a:bodyPr/>
          <a:lstStyle/>
          <a:p>
            <a:r>
              <a:rPr lang="en-US" sz="3200">
                <a:latin typeface="Comic Sans MS" pitchFamily="66" charset="0"/>
              </a:rPr>
              <a:t>People living in or near Seoul have the advantages of markets, jobs, and education that are harder to find in rural areas. While there are cold winters and warm summers, the climate in South Korea is milder than that of North Korea because of the ocean winds.</a:t>
            </a:r>
          </a:p>
        </p:txBody>
      </p:sp>
      <p:sp>
        <p:nvSpPr>
          <p:cNvPr id="81923" name="Rectangle 3"/>
          <p:cNvSpPr>
            <a:spLocks noGrp="1" noChangeArrowheads="1"/>
          </p:cNvSpPr>
          <p:nvPr>
            <p:ph type="body" idx="1"/>
          </p:nvPr>
        </p:nvSpPr>
        <p:spPr>
          <a:xfrm>
            <a:off x="457200" y="6019800"/>
            <a:ext cx="8229600" cy="411163"/>
          </a:xfrm>
        </p:spPr>
        <p:txBody>
          <a:bodyPr/>
          <a:lstStyle/>
          <a:p>
            <a:endParaRPr lang="en-US"/>
          </a:p>
        </p:txBody>
      </p:sp>
      <p:pic>
        <p:nvPicPr>
          <p:cNvPr id="81925" name="Picture 5" descr="Map of South Korea, East Asia"/>
          <p:cNvPicPr>
            <a:picLocks noChangeAspect="1" noChangeArrowheads="1"/>
          </p:cNvPicPr>
          <p:nvPr/>
        </p:nvPicPr>
        <p:blipFill>
          <a:blip r:embed="rId2" cstate="print"/>
          <a:srcRect/>
          <a:stretch>
            <a:fillRect/>
          </a:stretch>
        </p:blipFill>
        <p:spPr bwMode="auto">
          <a:xfrm>
            <a:off x="0" y="2895600"/>
            <a:ext cx="9144000" cy="39624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37650D1-F1C2-45D4-A75E-C11DA2D66923}" type="slidenum">
              <a:rPr lang="en-US"/>
              <a:pPr/>
              <a:t>33</a:t>
            </a:fld>
            <a:endParaRPr lang="en-US"/>
          </a:p>
        </p:txBody>
      </p:sp>
      <p:sp>
        <p:nvSpPr>
          <p:cNvPr id="82946" name="Rectangle 2"/>
          <p:cNvSpPr>
            <a:spLocks noGrp="1" noChangeArrowheads="1"/>
          </p:cNvSpPr>
          <p:nvPr>
            <p:ph type="title"/>
          </p:nvPr>
        </p:nvSpPr>
        <p:spPr>
          <a:xfrm>
            <a:off x="0" y="762000"/>
            <a:ext cx="9144000" cy="1477963"/>
          </a:xfrm>
        </p:spPr>
        <p:txBody>
          <a:bodyPr/>
          <a:lstStyle/>
          <a:p>
            <a:r>
              <a:rPr lang="en-US" sz="4000" b="1">
                <a:latin typeface="Comic Sans MS" pitchFamily="66" charset="0"/>
              </a:rPr>
              <a:t>JAPAN</a:t>
            </a:r>
            <a:br>
              <a:rPr lang="en-US" sz="4000" b="1">
                <a:latin typeface="Comic Sans MS" pitchFamily="66" charset="0"/>
              </a:rPr>
            </a:br>
            <a:r>
              <a:rPr lang="en-US" sz="4000">
                <a:latin typeface="Comic Sans MS" pitchFamily="66" charset="0"/>
              </a:rPr>
              <a:t>Almost 80% of the country of Japan is covered with mountains. This leaves only a small percentage of</a:t>
            </a:r>
            <a:br>
              <a:rPr lang="en-US" sz="4000">
                <a:latin typeface="Comic Sans MS" pitchFamily="66" charset="0"/>
              </a:rPr>
            </a:br>
            <a:r>
              <a:rPr lang="en-US" sz="4000">
                <a:latin typeface="Comic Sans MS" pitchFamily="66" charset="0"/>
              </a:rPr>
              <a:t> the land suitable for farming.</a:t>
            </a:r>
            <a:r>
              <a:rPr lang="en-US" sz="3000">
                <a:latin typeface="Comic Sans MS" pitchFamily="66" charset="0"/>
              </a:rPr>
              <a:t> </a:t>
            </a:r>
            <a:endParaRPr lang="en-US" sz="3000" b="1">
              <a:latin typeface="Comic Sans MS" pitchFamily="66" charset="0"/>
            </a:endParaRPr>
          </a:p>
        </p:txBody>
      </p:sp>
      <p:sp>
        <p:nvSpPr>
          <p:cNvPr id="82947" name="Rectangle 3"/>
          <p:cNvSpPr>
            <a:spLocks noGrp="1" noChangeArrowheads="1"/>
          </p:cNvSpPr>
          <p:nvPr>
            <p:ph type="body" idx="1"/>
          </p:nvPr>
        </p:nvSpPr>
        <p:spPr>
          <a:xfrm>
            <a:off x="457200" y="6096000"/>
            <a:ext cx="8229600" cy="411163"/>
          </a:xfrm>
        </p:spPr>
        <p:txBody>
          <a:bodyPr/>
          <a:lstStyle/>
          <a:p>
            <a:endParaRPr lang="en-US"/>
          </a:p>
        </p:txBody>
      </p:sp>
      <p:pic>
        <p:nvPicPr>
          <p:cNvPr id="82949" name="Picture 5" descr="Map of Japan, Asian Countries"/>
          <p:cNvPicPr>
            <a:picLocks noChangeAspect="1" noChangeArrowheads="1"/>
          </p:cNvPicPr>
          <p:nvPr/>
        </p:nvPicPr>
        <p:blipFill>
          <a:blip r:embed="rId2" cstate="print"/>
          <a:srcRect/>
          <a:stretch>
            <a:fillRect/>
          </a:stretch>
        </p:blipFill>
        <p:spPr bwMode="auto">
          <a:xfrm>
            <a:off x="0" y="3048000"/>
            <a:ext cx="9144000" cy="3810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7E20607-B7FA-4C9E-AFF6-4FE8B167F9F3}" type="slidenum">
              <a:rPr lang="en-US"/>
              <a:pPr/>
              <a:t>34</a:t>
            </a:fld>
            <a:endParaRPr lang="en-US"/>
          </a:p>
        </p:txBody>
      </p:sp>
      <p:sp>
        <p:nvSpPr>
          <p:cNvPr id="83970" name="Rectangle 2"/>
          <p:cNvSpPr>
            <a:spLocks noGrp="1" noChangeArrowheads="1"/>
          </p:cNvSpPr>
          <p:nvPr>
            <p:ph type="title"/>
          </p:nvPr>
        </p:nvSpPr>
        <p:spPr>
          <a:xfrm>
            <a:off x="0" y="838200"/>
            <a:ext cx="9144000" cy="1143000"/>
          </a:xfrm>
        </p:spPr>
        <p:txBody>
          <a:bodyPr/>
          <a:lstStyle/>
          <a:p>
            <a:r>
              <a:rPr lang="en-US" sz="3100">
                <a:latin typeface="Comic Sans MS" pitchFamily="66" charset="0"/>
              </a:rPr>
              <a:t>The Japanese have created farmland out of these mountains by building </a:t>
            </a:r>
            <a:r>
              <a:rPr lang="en-US" sz="3100" b="1">
                <a:latin typeface="Comic Sans MS" pitchFamily="66" charset="0"/>
              </a:rPr>
              <a:t>terraces</a:t>
            </a:r>
            <a:r>
              <a:rPr lang="en-US" sz="3100">
                <a:latin typeface="Comic Sans MS" pitchFamily="66" charset="0"/>
              </a:rPr>
              <a:t>, putting in </a:t>
            </a:r>
            <a:br>
              <a:rPr lang="en-US" sz="3100">
                <a:latin typeface="Comic Sans MS" pitchFamily="66" charset="0"/>
              </a:rPr>
            </a:br>
            <a:r>
              <a:rPr lang="en-US" sz="3100">
                <a:latin typeface="Comic Sans MS" pitchFamily="66" charset="0"/>
              </a:rPr>
              <a:t>irrigation channels, and using different </a:t>
            </a:r>
            <a:br>
              <a:rPr lang="en-US" sz="3100">
                <a:latin typeface="Comic Sans MS" pitchFamily="66" charset="0"/>
              </a:rPr>
            </a:br>
            <a:r>
              <a:rPr lang="en-US" sz="3100">
                <a:latin typeface="Comic Sans MS" pitchFamily="66" charset="0"/>
              </a:rPr>
              <a:t>fertilizers and farming techniques. Even so, </a:t>
            </a:r>
            <a:br>
              <a:rPr lang="en-US" sz="3100">
                <a:latin typeface="Comic Sans MS" pitchFamily="66" charset="0"/>
              </a:rPr>
            </a:br>
            <a:r>
              <a:rPr lang="en-US" sz="3100">
                <a:latin typeface="Comic Sans MS" pitchFamily="66" charset="0"/>
              </a:rPr>
              <a:t>Japan has to import a lot of food from </a:t>
            </a:r>
            <a:br>
              <a:rPr lang="en-US" sz="3100">
                <a:latin typeface="Comic Sans MS" pitchFamily="66" charset="0"/>
              </a:rPr>
            </a:br>
            <a:r>
              <a:rPr lang="en-US" sz="3100">
                <a:latin typeface="Comic Sans MS" pitchFamily="66" charset="0"/>
              </a:rPr>
              <a:t>other countries for its growing population.</a:t>
            </a:r>
          </a:p>
        </p:txBody>
      </p:sp>
      <p:sp>
        <p:nvSpPr>
          <p:cNvPr id="83971" name="Rectangle 3"/>
          <p:cNvSpPr>
            <a:spLocks noGrp="1" noChangeArrowheads="1"/>
          </p:cNvSpPr>
          <p:nvPr>
            <p:ph type="body" idx="1"/>
          </p:nvPr>
        </p:nvSpPr>
        <p:spPr>
          <a:xfrm>
            <a:off x="0" y="6096000"/>
            <a:ext cx="9144000" cy="762000"/>
          </a:xfrm>
        </p:spPr>
        <p:txBody>
          <a:bodyPr/>
          <a:lstStyle/>
          <a:p>
            <a:pPr algn="ctr">
              <a:buFontTx/>
              <a:buNone/>
            </a:pPr>
            <a:r>
              <a:rPr lang="en-US" sz="2000">
                <a:latin typeface="Comic Sans MS" pitchFamily="66" charset="0"/>
              </a:rPr>
              <a:t>Less than one sixth of the land is good for farming in Japan. </a:t>
            </a:r>
          </a:p>
          <a:p>
            <a:pPr algn="ctr">
              <a:buFontTx/>
              <a:buNone/>
            </a:pPr>
            <a:r>
              <a:rPr lang="en-US" sz="2000">
                <a:latin typeface="Comic Sans MS" pitchFamily="66" charset="0"/>
              </a:rPr>
              <a:t>Hillsides, lower mountains, slopes and fields are used for farming. </a:t>
            </a:r>
          </a:p>
        </p:txBody>
      </p:sp>
      <p:pic>
        <p:nvPicPr>
          <p:cNvPr id="83973" name="Picture 5" descr="terrace"/>
          <p:cNvPicPr>
            <a:picLocks noChangeAspect="1" noChangeArrowheads="1"/>
          </p:cNvPicPr>
          <p:nvPr/>
        </p:nvPicPr>
        <p:blipFill>
          <a:blip r:embed="rId2" cstate="print"/>
          <a:srcRect/>
          <a:stretch>
            <a:fillRect/>
          </a:stretch>
        </p:blipFill>
        <p:spPr bwMode="auto">
          <a:xfrm>
            <a:off x="0" y="2819400"/>
            <a:ext cx="2819400" cy="3352800"/>
          </a:xfrm>
          <a:prstGeom prst="rect">
            <a:avLst/>
          </a:prstGeom>
          <a:noFill/>
        </p:spPr>
      </p:pic>
      <p:pic>
        <p:nvPicPr>
          <p:cNvPr id="83975" name="Picture 7" descr="Japanese terrace paddy field by zabbbby."/>
          <p:cNvPicPr>
            <a:picLocks noChangeAspect="1" noChangeArrowheads="1"/>
          </p:cNvPicPr>
          <p:nvPr/>
        </p:nvPicPr>
        <p:blipFill>
          <a:blip r:embed="rId3" cstate="print"/>
          <a:srcRect/>
          <a:stretch>
            <a:fillRect/>
          </a:stretch>
        </p:blipFill>
        <p:spPr bwMode="auto">
          <a:xfrm>
            <a:off x="2971800" y="2819400"/>
            <a:ext cx="3048000" cy="3352800"/>
          </a:xfrm>
          <a:prstGeom prst="rect">
            <a:avLst/>
          </a:prstGeom>
          <a:noFill/>
        </p:spPr>
      </p:pic>
      <p:pic>
        <p:nvPicPr>
          <p:cNvPr id="83977" name="Picture 9" descr="01_fields">
            <a:hlinkClick r:id="rId4" tooltip="Click to close"/>
          </p:cNvPr>
          <p:cNvPicPr>
            <a:picLocks noChangeAspect="1" noChangeArrowheads="1"/>
          </p:cNvPicPr>
          <p:nvPr/>
        </p:nvPicPr>
        <p:blipFill>
          <a:blip r:embed="rId5" cstate="print"/>
          <a:srcRect/>
          <a:stretch>
            <a:fillRect/>
          </a:stretch>
        </p:blipFill>
        <p:spPr bwMode="auto">
          <a:xfrm>
            <a:off x="6172200" y="2819400"/>
            <a:ext cx="2971800" cy="33528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FE0D303-CB1F-4681-A002-F5358397E193}" type="slidenum">
              <a:rPr lang="en-US"/>
              <a:pPr/>
              <a:t>35</a:t>
            </a:fld>
            <a:endParaRPr lang="en-US"/>
          </a:p>
        </p:txBody>
      </p:sp>
      <p:sp>
        <p:nvSpPr>
          <p:cNvPr id="84994" name="Rectangle 2"/>
          <p:cNvSpPr>
            <a:spLocks noGrp="1" noChangeArrowheads="1"/>
          </p:cNvSpPr>
          <p:nvPr>
            <p:ph type="title"/>
          </p:nvPr>
        </p:nvSpPr>
        <p:spPr>
          <a:xfrm>
            <a:off x="0" y="609600"/>
            <a:ext cx="9144000" cy="1143000"/>
          </a:xfrm>
        </p:spPr>
        <p:txBody>
          <a:bodyPr/>
          <a:lstStyle/>
          <a:p>
            <a:r>
              <a:rPr lang="en-US" sz="3000">
                <a:latin typeface="Comic Sans MS" pitchFamily="66" charset="0"/>
              </a:rPr>
              <a:t>There are many volcanoes in Japan. In fact, Japan is in an area of the world known as the </a:t>
            </a:r>
            <a:r>
              <a:rPr lang="en-US" sz="3000" b="1">
                <a:latin typeface="Comic Sans MS" pitchFamily="66" charset="0"/>
              </a:rPr>
              <a:t>"ring  of fire.”</a:t>
            </a:r>
            <a:r>
              <a:rPr lang="en-US" sz="3000">
                <a:latin typeface="Comic Sans MS" pitchFamily="66" charset="0"/>
              </a:rPr>
              <a:t> These volcanoes are often the cause of earthquakes. Japan has more earthquakes every year than any other place on earth.</a:t>
            </a:r>
          </a:p>
        </p:txBody>
      </p:sp>
      <p:sp>
        <p:nvSpPr>
          <p:cNvPr id="84995" name="Rectangle 3"/>
          <p:cNvSpPr>
            <a:spLocks noGrp="1" noChangeArrowheads="1"/>
          </p:cNvSpPr>
          <p:nvPr>
            <p:ph type="body" idx="1"/>
          </p:nvPr>
        </p:nvSpPr>
        <p:spPr>
          <a:xfrm>
            <a:off x="0" y="6172200"/>
            <a:ext cx="9144000" cy="411163"/>
          </a:xfrm>
        </p:spPr>
        <p:txBody>
          <a:bodyPr/>
          <a:lstStyle/>
          <a:p>
            <a:pPr algn="ctr">
              <a:buFontTx/>
              <a:buNone/>
            </a:pPr>
            <a:r>
              <a:rPr lang="en-US" sz="2000">
                <a:latin typeface="Comic Sans MS" pitchFamily="66" charset="0"/>
              </a:rPr>
              <a:t>The Ring of Fire is an area of high volcanic activity due to shifts </a:t>
            </a:r>
          </a:p>
          <a:p>
            <a:pPr algn="ctr">
              <a:buFontTx/>
              <a:buNone/>
            </a:pPr>
            <a:r>
              <a:rPr lang="en-US" sz="2000">
                <a:latin typeface="Comic Sans MS" pitchFamily="66" charset="0"/>
              </a:rPr>
              <a:t>along the fault line where tectonic plates converge.</a:t>
            </a:r>
            <a:br>
              <a:rPr lang="en-US" sz="2000">
                <a:latin typeface="Comic Sans MS" pitchFamily="66" charset="0"/>
              </a:rPr>
            </a:br>
            <a:endParaRPr lang="en-US" sz="2000">
              <a:latin typeface="Comic Sans MS" pitchFamily="66" charset="0"/>
            </a:endParaRPr>
          </a:p>
        </p:txBody>
      </p:sp>
      <p:pic>
        <p:nvPicPr>
          <p:cNvPr id="84997" name="Picture 5" descr="Major volcanoes of Japan (USGS map)"/>
          <p:cNvPicPr>
            <a:picLocks noChangeAspect="1" noChangeArrowheads="1"/>
          </p:cNvPicPr>
          <p:nvPr/>
        </p:nvPicPr>
        <p:blipFill>
          <a:blip r:embed="rId2" cstate="print"/>
          <a:srcRect/>
          <a:stretch>
            <a:fillRect/>
          </a:stretch>
        </p:blipFill>
        <p:spPr bwMode="auto">
          <a:xfrm>
            <a:off x="0" y="2438400"/>
            <a:ext cx="4572000" cy="3810000"/>
          </a:xfrm>
          <a:prstGeom prst="rect">
            <a:avLst/>
          </a:prstGeom>
          <a:noFill/>
        </p:spPr>
      </p:pic>
      <p:pic>
        <p:nvPicPr>
          <p:cNvPr id="84999" name="Picture 7" descr="ring-of-fire-plates"/>
          <p:cNvPicPr>
            <a:picLocks noChangeAspect="1" noChangeArrowheads="1"/>
          </p:cNvPicPr>
          <p:nvPr/>
        </p:nvPicPr>
        <p:blipFill>
          <a:blip r:embed="rId3" cstate="print"/>
          <a:srcRect/>
          <a:stretch>
            <a:fillRect/>
          </a:stretch>
        </p:blipFill>
        <p:spPr bwMode="auto">
          <a:xfrm>
            <a:off x="4572000" y="2438400"/>
            <a:ext cx="4572000" cy="3810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154B1C69-C642-4067-974A-8C1C7D3B102A}" type="slidenum">
              <a:rPr lang="en-US"/>
              <a:pPr/>
              <a:t>36</a:t>
            </a:fld>
            <a:endParaRPr lang="en-US"/>
          </a:p>
        </p:txBody>
      </p:sp>
      <p:sp>
        <p:nvSpPr>
          <p:cNvPr id="86018" name="Rectangle 2"/>
          <p:cNvSpPr>
            <a:spLocks noGrp="1" noChangeArrowheads="1"/>
          </p:cNvSpPr>
          <p:nvPr>
            <p:ph type="title"/>
          </p:nvPr>
        </p:nvSpPr>
        <p:spPr>
          <a:xfrm>
            <a:off x="0" y="685800"/>
            <a:ext cx="9144000" cy="1630363"/>
          </a:xfrm>
        </p:spPr>
        <p:txBody>
          <a:bodyPr/>
          <a:lstStyle/>
          <a:p>
            <a:r>
              <a:rPr lang="en-US" sz="3300">
                <a:latin typeface="Comic Sans MS" pitchFamily="66" charset="0"/>
              </a:rPr>
              <a:t>The Japanese people have adjusted to the threat of earthquakes, even though many cause a lot of damage. Some parts of the country have developed hot springs in </a:t>
            </a:r>
            <a:br>
              <a:rPr lang="en-US" sz="3300">
                <a:latin typeface="Comic Sans MS" pitchFamily="66" charset="0"/>
              </a:rPr>
            </a:br>
            <a:r>
              <a:rPr lang="en-US" sz="3300">
                <a:latin typeface="Comic Sans MS" pitchFamily="66" charset="0"/>
              </a:rPr>
              <a:t> the volcanic areas, and others use the</a:t>
            </a:r>
            <a:br>
              <a:rPr lang="en-US" sz="3300">
                <a:latin typeface="Comic Sans MS" pitchFamily="66" charset="0"/>
              </a:rPr>
            </a:br>
            <a:r>
              <a:rPr lang="en-US" sz="3300">
                <a:latin typeface="Comic Sans MS" pitchFamily="66" charset="0"/>
              </a:rPr>
              <a:t> heat to warm water for people to use.</a:t>
            </a:r>
          </a:p>
        </p:txBody>
      </p:sp>
      <p:sp>
        <p:nvSpPr>
          <p:cNvPr id="86019" name="Rectangle 3"/>
          <p:cNvSpPr>
            <a:spLocks noGrp="1" noChangeArrowheads="1"/>
          </p:cNvSpPr>
          <p:nvPr>
            <p:ph type="body" idx="1"/>
          </p:nvPr>
        </p:nvSpPr>
        <p:spPr>
          <a:xfrm>
            <a:off x="0" y="6324600"/>
            <a:ext cx="9144000" cy="533400"/>
          </a:xfrm>
        </p:spPr>
        <p:txBody>
          <a:bodyPr/>
          <a:lstStyle/>
          <a:p>
            <a:pPr algn="ctr">
              <a:lnSpc>
                <a:spcPct val="80000"/>
              </a:lnSpc>
              <a:buFontTx/>
              <a:buNone/>
            </a:pPr>
            <a:r>
              <a:rPr lang="en-US" sz="1800">
                <a:latin typeface="Comic Sans MS" pitchFamily="66" charset="0"/>
              </a:rPr>
              <a:t>Earthquake damage in Japan. </a:t>
            </a:r>
            <a:r>
              <a:rPr lang="en-US" sz="1800" b="1">
                <a:latin typeface="Comic Sans MS" pitchFamily="66" charset="0"/>
              </a:rPr>
              <a:t>Left:</a:t>
            </a:r>
            <a:r>
              <a:rPr lang="en-US" sz="1800">
                <a:latin typeface="Comic Sans MS" pitchFamily="66" charset="0"/>
              </a:rPr>
              <a:t> a national highway; </a:t>
            </a:r>
            <a:r>
              <a:rPr lang="en-US" sz="1800" b="1">
                <a:latin typeface="Comic Sans MS" pitchFamily="66" charset="0"/>
              </a:rPr>
              <a:t>Middle: </a:t>
            </a:r>
            <a:r>
              <a:rPr lang="en-US" sz="1800">
                <a:latin typeface="Comic Sans MS" pitchFamily="66" charset="0"/>
              </a:rPr>
              <a:t>Kanetsu Highway in 2004; </a:t>
            </a:r>
            <a:r>
              <a:rPr lang="en-US" sz="1800" b="1">
                <a:latin typeface="Comic Sans MS" pitchFamily="66" charset="0"/>
              </a:rPr>
              <a:t>Right: </a:t>
            </a:r>
            <a:r>
              <a:rPr lang="en-US" sz="1800">
                <a:latin typeface="Comic Sans MS" pitchFamily="66" charset="0"/>
              </a:rPr>
              <a:t>Hanshin Expressway, 1997</a:t>
            </a:r>
          </a:p>
        </p:txBody>
      </p:sp>
      <p:pic>
        <p:nvPicPr>
          <p:cNvPr id="86021" name="Picture 5" descr="1237744551823h1"/>
          <p:cNvPicPr>
            <a:picLocks noChangeAspect="1" noChangeArrowheads="1"/>
          </p:cNvPicPr>
          <p:nvPr/>
        </p:nvPicPr>
        <p:blipFill>
          <a:blip r:embed="rId2" cstate="print"/>
          <a:srcRect/>
          <a:stretch>
            <a:fillRect/>
          </a:stretch>
        </p:blipFill>
        <p:spPr bwMode="auto">
          <a:xfrm>
            <a:off x="0" y="2971800"/>
            <a:ext cx="2895600" cy="3371850"/>
          </a:xfrm>
          <a:prstGeom prst="rect">
            <a:avLst/>
          </a:prstGeom>
          <a:noFill/>
        </p:spPr>
      </p:pic>
      <p:pic>
        <p:nvPicPr>
          <p:cNvPr id="86023" name="Picture 7" descr="1237744551824h2"/>
          <p:cNvPicPr>
            <a:picLocks noChangeAspect="1" noChangeArrowheads="1"/>
          </p:cNvPicPr>
          <p:nvPr/>
        </p:nvPicPr>
        <p:blipFill>
          <a:blip r:embed="rId3" cstate="print"/>
          <a:srcRect/>
          <a:stretch>
            <a:fillRect/>
          </a:stretch>
        </p:blipFill>
        <p:spPr bwMode="auto">
          <a:xfrm>
            <a:off x="2971800" y="3200400"/>
            <a:ext cx="3276600" cy="2819400"/>
          </a:xfrm>
          <a:prstGeom prst="rect">
            <a:avLst/>
          </a:prstGeom>
          <a:noFill/>
        </p:spPr>
      </p:pic>
      <p:pic>
        <p:nvPicPr>
          <p:cNvPr id="86025" name="Picture 9" descr="1237744551825h3"/>
          <p:cNvPicPr>
            <a:picLocks noChangeAspect="1" noChangeArrowheads="1"/>
          </p:cNvPicPr>
          <p:nvPr/>
        </p:nvPicPr>
        <p:blipFill>
          <a:blip r:embed="rId4" cstate="print"/>
          <a:srcRect/>
          <a:stretch>
            <a:fillRect/>
          </a:stretch>
        </p:blipFill>
        <p:spPr bwMode="auto">
          <a:xfrm>
            <a:off x="6324600" y="2971800"/>
            <a:ext cx="2819400" cy="337185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EF5BE155-CF6D-464A-89D7-F1DE290C6241}" type="slidenum">
              <a:rPr lang="en-US"/>
              <a:pPr/>
              <a:t>37</a:t>
            </a:fld>
            <a:endParaRPr lang="en-US"/>
          </a:p>
        </p:txBody>
      </p:sp>
      <p:sp>
        <p:nvSpPr>
          <p:cNvPr id="87042" name="Rectangle 2"/>
          <p:cNvSpPr>
            <a:spLocks noGrp="1" noChangeArrowheads="1"/>
          </p:cNvSpPr>
          <p:nvPr>
            <p:ph type="title"/>
          </p:nvPr>
        </p:nvSpPr>
        <p:spPr>
          <a:xfrm>
            <a:off x="0" y="381000"/>
            <a:ext cx="9144000" cy="1143000"/>
          </a:xfrm>
        </p:spPr>
        <p:txBody>
          <a:bodyPr/>
          <a:lstStyle/>
          <a:p>
            <a:r>
              <a:rPr lang="en-US" sz="3300">
                <a:latin typeface="Comic Sans MS" pitchFamily="66" charset="0"/>
              </a:rPr>
              <a:t>Because Japan has so little farmland, the Japanese people depend on fishing for much of their food. They have to import a lot of </a:t>
            </a:r>
            <a:br>
              <a:rPr lang="en-US" sz="3300">
                <a:latin typeface="Comic Sans MS" pitchFamily="66" charset="0"/>
              </a:rPr>
            </a:br>
            <a:r>
              <a:rPr lang="en-US" sz="3300">
                <a:latin typeface="Comic Sans MS" pitchFamily="66" charset="0"/>
              </a:rPr>
              <a:t>food from other countries.</a:t>
            </a:r>
          </a:p>
        </p:txBody>
      </p:sp>
      <p:sp>
        <p:nvSpPr>
          <p:cNvPr id="87043" name="Rectangle 3"/>
          <p:cNvSpPr>
            <a:spLocks noGrp="1" noChangeArrowheads="1"/>
          </p:cNvSpPr>
          <p:nvPr>
            <p:ph type="body" idx="1"/>
          </p:nvPr>
        </p:nvSpPr>
        <p:spPr>
          <a:xfrm>
            <a:off x="0" y="5791200"/>
            <a:ext cx="9144000" cy="1066800"/>
          </a:xfrm>
        </p:spPr>
        <p:txBody>
          <a:bodyPr/>
          <a:lstStyle/>
          <a:p>
            <a:pPr algn="ctr">
              <a:lnSpc>
                <a:spcPct val="80000"/>
              </a:lnSpc>
              <a:buFontTx/>
              <a:buNone/>
            </a:pPr>
            <a:r>
              <a:rPr lang="en-US" sz="2000" b="1">
                <a:latin typeface="Comic Sans MS" pitchFamily="66" charset="0"/>
              </a:rPr>
              <a:t>Above left:</a:t>
            </a:r>
            <a:r>
              <a:rPr lang="en-US" sz="2000">
                <a:latin typeface="Comic Sans MS" pitchFamily="66" charset="0"/>
              </a:rPr>
              <a:t> Japan's fish markets may be partially responsible for depleted tuna populations in the Mediterranean Sea; </a:t>
            </a:r>
          </a:p>
          <a:p>
            <a:pPr algn="ctr">
              <a:lnSpc>
                <a:spcPct val="80000"/>
              </a:lnSpc>
              <a:buFontTx/>
              <a:buNone/>
            </a:pPr>
            <a:r>
              <a:rPr lang="en-US" sz="2000" b="1">
                <a:latin typeface="Comic Sans MS" pitchFamily="66" charset="0"/>
              </a:rPr>
              <a:t>Middle and Right:</a:t>
            </a:r>
            <a:r>
              <a:rPr lang="en-US" sz="2000">
                <a:latin typeface="Comic Sans MS" pitchFamily="66" charset="0"/>
              </a:rPr>
              <a:t>Tsukiji Fish Market in Tokyo</a:t>
            </a:r>
          </a:p>
        </p:txBody>
      </p:sp>
      <p:pic>
        <p:nvPicPr>
          <p:cNvPr id="87045" name="Picture 5" descr="Japanese Fish Market"/>
          <p:cNvPicPr>
            <a:picLocks noChangeAspect="1" noChangeArrowheads="1"/>
          </p:cNvPicPr>
          <p:nvPr/>
        </p:nvPicPr>
        <p:blipFill>
          <a:blip r:embed="rId2" cstate="print"/>
          <a:srcRect/>
          <a:stretch>
            <a:fillRect/>
          </a:stretch>
        </p:blipFill>
        <p:spPr bwMode="auto">
          <a:xfrm>
            <a:off x="0" y="1905000"/>
            <a:ext cx="3009900" cy="3810000"/>
          </a:xfrm>
          <a:prstGeom prst="rect">
            <a:avLst/>
          </a:prstGeom>
          <a:noFill/>
        </p:spPr>
      </p:pic>
      <p:pic>
        <p:nvPicPr>
          <p:cNvPr id="87047" name="Picture 7" descr="Tsukiji Fish Market by gruntzooki">
            <a:hlinkClick r:id="rId3"/>
          </p:cNvPr>
          <p:cNvPicPr>
            <a:picLocks noChangeAspect="1" noChangeArrowheads="1"/>
          </p:cNvPicPr>
          <p:nvPr/>
        </p:nvPicPr>
        <p:blipFill>
          <a:blip r:embed="rId4" cstate="print"/>
          <a:srcRect/>
          <a:stretch>
            <a:fillRect/>
          </a:stretch>
        </p:blipFill>
        <p:spPr bwMode="auto">
          <a:xfrm>
            <a:off x="3124200" y="1905000"/>
            <a:ext cx="2895600" cy="3733800"/>
          </a:xfrm>
          <a:prstGeom prst="rect">
            <a:avLst/>
          </a:prstGeom>
          <a:noFill/>
        </p:spPr>
      </p:pic>
      <p:pic>
        <p:nvPicPr>
          <p:cNvPr id="87049" name="Picture 9" descr="Fish_market"/>
          <p:cNvPicPr>
            <a:picLocks noChangeAspect="1" noChangeArrowheads="1"/>
          </p:cNvPicPr>
          <p:nvPr/>
        </p:nvPicPr>
        <p:blipFill>
          <a:blip r:embed="rId5" cstate="print"/>
          <a:srcRect/>
          <a:stretch>
            <a:fillRect/>
          </a:stretch>
        </p:blipFill>
        <p:spPr bwMode="auto">
          <a:xfrm>
            <a:off x="6105525" y="1905000"/>
            <a:ext cx="3038475" cy="374332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11665598-89F7-4C7B-8D9D-689ABE4ED93C}" type="slidenum">
              <a:rPr lang="en-US"/>
              <a:pPr/>
              <a:t>38</a:t>
            </a:fld>
            <a:endParaRPr lang="en-US"/>
          </a:p>
        </p:txBody>
      </p:sp>
      <p:sp>
        <p:nvSpPr>
          <p:cNvPr id="88066" name="Rectangle 2"/>
          <p:cNvSpPr>
            <a:spLocks noGrp="1" noChangeArrowheads="1"/>
          </p:cNvSpPr>
          <p:nvPr>
            <p:ph type="title"/>
          </p:nvPr>
        </p:nvSpPr>
        <p:spPr>
          <a:xfrm>
            <a:off x="0" y="914400"/>
            <a:ext cx="9144000" cy="1143000"/>
          </a:xfrm>
        </p:spPr>
        <p:txBody>
          <a:bodyPr/>
          <a:lstStyle/>
          <a:p>
            <a:r>
              <a:rPr lang="en-US" sz="4000">
                <a:latin typeface="Comic Sans MS" pitchFamily="66" charset="0"/>
              </a:rPr>
              <a:t>Japan imports </a:t>
            </a:r>
            <a:r>
              <a:rPr lang="en-US" sz="4000" b="1">
                <a:latin typeface="Comic Sans MS" pitchFamily="66" charset="0"/>
              </a:rPr>
              <a:t>fuel </a:t>
            </a:r>
            <a:r>
              <a:rPr lang="en-US" sz="4000">
                <a:latin typeface="Comic Sans MS" pitchFamily="66" charset="0"/>
              </a:rPr>
              <a:t>as well. The country has a very highly developed industrial economy, but no gas or oil. They depend on the world market for petroleum products.</a:t>
            </a:r>
          </a:p>
        </p:txBody>
      </p:sp>
      <p:sp>
        <p:nvSpPr>
          <p:cNvPr id="88067" name="Rectangle 3"/>
          <p:cNvSpPr>
            <a:spLocks noGrp="1" noChangeArrowheads="1"/>
          </p:cNvSpPr>
          <p:nvPr>
            <p:ph type="body" idx="1"/>
          </p:nvPr>
        </p:nvSpPr>
        <p:spPr>
          <a:xfrm>
            <a:off x="0" y="6446838"/>
            <a:ext cx="9144000" cy="411162"/>
          </a:xfrm>
        </p:spPr>
        <p:txBody>
          <a:bodyPr/>
          <a:lstStyle/>
          <a:p>
            <a:pPr algn="ctr">
              <a:lnSpc>
                <a:spcPct val="80000"/>
              </a:lnSpc>
              <a:buFontTx/>
              <a:buNone/>
            </a:pPr>
            <a:r>
              <a:rPr lang="en-US" sz="2000" b="1">
                <a:latin typeface="Comic Sans MS" pitchFamily="66" charset="0"/>
              </a:rPr>
              <a:t>Above:</a:t>
            </a:r>
            <a:r>
              <a:rPr lang="en-US" sz="2000">
                <a:latin typeface="Comic Sans MS" pitchFamily="66" charset="0"/>
              </a:rPr>
              <a:t> Japanese gas stations</a:t>
            </a:r>
          </a:p>
        </p:txBody>
      </p:sp>
      <p:pic>
        <p:nvPicPr>
          <p:cNvPr id="88069" name="Picture 5" descr="Prices sign at self-serve Japanese gas station.">
            <a:hlinkClick r:id="rId2" tooltip="Prices sign at self-serve Japanese gas station."/>
          </p:cNvPr>
          <p:cNvPicPr>
            <a:picLocks noChangeAspect="1" noChangeArrowheads="1"/>
          </p:cNvPicPr>
          <p:nvPr/>
        </p:nvPicPr>
        <p:blipFill>
          <a:blip r:embed="rId3" cstate="print"/>
          <a:srcRect/>
          <a:stretch>
            <a:fillRect/>
          </a:stretch>
        </p:blipFill>
        <p:spPr bwMode="auto">
          <a:xfrm rot="-724952">
            <a:off x="323850" y="3289300"/>
            <a:ext cx="3568700" cy="3325813"/>
          </a:xfrm>
          <a:prstGeom prst="rect">
            <a:avLst/>
          </a:prstGeom>
          <a:noFill/>
        </p:spPr>
      </p:pic>
      <p:pic>
        <p:nvPicPr>
          <p:cNvPr id="88071" name="Picture 7" descr="gas1"/>
          <p:cNvPicPr>
            <a:picLocks noChangeAspect="1" noChangeArrowheads="1"/>
          </p:cNvPicPr>
          <p:nvPr/>
        </p:nvPicPr>
        <p:blipFill>
          <a:blip r:embed="rId4" cstate="print"/>
          <a:srcRect/>
          <a:stretch>
            <a:fillRect/>
          </a:stretch>
        </p:blipFill>
        <p:spPr bwMode="auto">
          <a:xfrm rot="692150">
            <a:off x="5010150" y="3279775"/>
            <a:ext cx="3810000" cy="32702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AFAEEBF-6C88-43B4-B958-894B2991BE38}" type="slidenum">
              <a:rPr lang="en-US"/>
              <a:pPr/>
              <a:t>39</a:t>
            </a:fld>
            <a:endParaRPr lang="en-US"/>
          </a:p>
        </p:txBody>
      </p:sp>
      <p:sp>
        <p:nvSpPr>
          <p:cNvPr id="89090" name="Rectangle 2"/>
          <p:cNvSpPr>
            <a:spLocks noGrp="1" noChangeArrowheads="1"/>
          </p:cNvSpPr>
          <p:nvPr>
            <p:ph type="title"/>
          </p:nvPr>
        </p:nvSpPr>
        <p:spPr>
          <a:xfrm>
            <a:off x="0" y="1219200"/>
            <a:ext cx="9296400" cy="1143000"/>
          </a:xfrm>
        </p:spPr>
        <p:txBody>
          <a:bodyPr/>
          <a:lstStyle/>
          <a:p>
            <a:r>
              <a:rPr lang="en-US" sz="3000">
                <a:latin typeface="Comic Sans MS" pitchFamily="66" charset="0"/>
              </a:rPr>
              <a:t>Distribution of natural resources throughout Southern and Eastern Asia plays a major part  in determining what sorts of work people do and </a:t>
            </a:r>
            <a:br>
              <a:rPr lang="en-US" sz="3000">
                <a:latin typeface="Comic Sans MS" pitchFamily="66" charset="0"/>
              </a:rPr>
            </a:br>
            <a:r>
              <a:rPr lang="en-US" sz="3000">
                <a:latin typeface="Comic Sans MS" pitchFamily="66" charset="0"/>
              </a:rPr>
              <a:t>how comfortably they are able to live. A </a:t>
            </a:r>
            <a:r>
              <a:rPr lang="en-US" sz="3000" b="1">
                <a:latin typeface="Comic Sans MS" pitchFamily="66" charset="0"/>
              </a:rPr>
              <a:t>natural resource</a:t>
            </a:r>
            <a:r>
              <a:rPr lang="en-US" sz="3000">
                <a:latin typeface="Comic Sans MS" pitchFamily="66" charset="0"/>
              </a:rPr>
              <a:t> is something that is found in the environment that people need and can use. Fresh water, trees, rich soil, minerals, and oil are all examples of natural resources.</a:t>
            </a:r>
          </a:p>
        </p:txBody>
      </p:sp>
      <p:sp>
        <p:nvSpPr>
          <p:cNvPr id="89091" name="Rectangle 3"/>
          <p:cNvSpPr>
            <a:spLocks noGrp="1" noChangeArrowheads="1"/>
          </p:cNvSpPr>
          <p:nvPr>
            <p:ph type="body" idx="1"/>
          </p:nvPr>
        </p:nvSpPr>
        <p:spPr>
          <a:xfrm>
            <a:off x="0" y="6515100"/>
            <a:ext cx="9144000" cy="685800"/>
          </a:xfrm>
        </p:spPr>
        <p:txBody>
          <a:bodyPr/>
          <a:lstStyle/>
          <a:p>
            <a:pPr algn="ctr">
              <a:buFontTx/>
              <a:buNone/>
            </a:pPr>
            <a:r>
              <a:rPr lang="en-US" sz="2000" b="1">
                <a:latin typeface="Comic Sans MS" pitchFamily="66" charset="0"/>
              </a:rPr>
              <a:t>Left:</a:t>
            </a:r>
            <a:r>
              <a:rPr lang="en-US" sz="2000">
                <a:latin typeface="Comic Sans MS" pitchFamily="66" charset="0"/>
              </a:rPr>
              <a:t> North Korean gold mine; </a:t>
            </a:r>
            <a:r>
              <a:rPr lang="en-US" sz="2000" b="1">
                <a:latin typeface="Comic Sans MS" pitchFamily="66" charset="0"/>
              </a:rPr>
              <a:t>Right:</a:t>
            </a:r>
            <a:r>
              <a:rPr lang="en-US" sz="2000">
                <a:latin typeface="Comic Sans MS" pitchFamily="66" charset="0"/>
              </a:rPr>
              <a:t> Korean tungsten mine</a:t>
            </a:r>
          </a:p>
        </p:txBody>
      </p:sp>
      <p:pic>
        <p:nvPicPr>
          <p:cNvPr id="89093" name="Picture 5" descr="North Korean mine"/>
          <p:cNvPicPr>
            <a:picLocks noChangeAspect="1" noChangeArrowheads="1"/>
          </p:cNvPicPr>
          <p:nvPr/>
        </p:nvPicPr>
        <p:blipFill>
          <a:blip r:embed="rId2" cstate="print"/>
          <a:srcRect/>
          <a:stretch>
            <a:fillRect/>
          </a:stretch>
        </p:blipFill>
        <p:spPr bwMode="auto">
          <a:xfrm>
            <a:off x="152400" y="3657600"/>
            <a:ext cx="4419600" cy="2819400"/>
          </a:xfrm>
          <a:prstGeom prst="rect">
            <a:avLst/>
          </a:prstGeom>
          <a:noFill/>
        </p:spPr>
      </p:pic>
      <p:pic>
        <p:nvPicPr>
          <p:cNvPr id="89095" name="Picture 7" descr="97258_01"/>
          <p:cNvPicPr>
            <a:picLocks noChangeAspect="1" noChangeArrowheads="1"/>
          </p:cNvPicPr>
          <p:nvPr/>
        </p:nvPicPr>
        <p:blipFill>
          <a:blip r:embed="rId3" cstate="print"/>
          <a:srcRect/>
          <a:stretch>
            <a:fillRect/>
          </a:stretch>
        </p:blipFill>
        <p:spPr bwMode="auto">
          <a:xfrm>
            <a:off x="4724400" y="3657600"/>
            <a:ext cx="4267200" cy="2819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69CC30A-FA61-44E9-846C-1AD5DBDB4932}" type="slidenum">
              <a:rPr lang="en-US"/>
              <a:pPr/>
              <a:t>4</a:t>
            </a:fld>
            <a:endParaRPr lang="en-US"/>
          </a:p>
        </p:txBody>
      </p:sp>
      <p:sp>
        <p:nvSpPr>
          <p:cNvPr id="53250" name="Rectangle 2"/>
          <p:cNvSpPr>
            <a:spLocks noGrp="1" noChangeArrowheads="1"/>
          </p:cNvSpPr>
          <p:nvPr>
            <p:ph type="title"/>
          </p:nvPr>
        </p:nvSpPr>
        <p:spPr>
          <a:xfrm>
            <a:off x="0" y="609600"/>
            <a:ext cx="9144000" cy="1143000"/>
          </a:xfrm>
        </p:spPr>
        <p:txBody>
          <a:bodyPr/>
          <a:lstStyle/>
          <a:p>
            <a:r>
              <a:rPr lang="en-US" sz="3000">
                <a:latin typeface="Comic Sans MS" pitchFamily="66" charset="0"/>
              </a:rPr>
              <a:t>A large desert area borders </a:t>
            </a:r>
            <a:r>
              <a:rPr lang="en-US" sz="3000" b="1">
                <a:latin typeface="Comic Sans MS" pitchFamily="66" charset="0"/>
              </a:rPr>
              <a:t>Pakistan</a:t>
            </a:r>
            <a:r>
              <a:rPr lang="en-US" sz="3000">
                <a:latin typeface="Comic Sans MS" pitchFamily="66" charset="0"/>
              </a:rPr>
              <a:t>, while the </a:t>
            </a:r>
            <a:r>
              <a:rPr lang="en-US" sz="3000" b="1">
                <a:latin typeface="Comic Sans MS" pitchFamily="66" charset="0"/>
              </a:rPr>
              <a:t>Ganges Plain</a:t>
            </a:r>
            <a:r>
              <a:rPr lang="en-US" sz="3000">
                <a:latin typeface="Comic Sans MS" pitchFamily="66" charset="0"/>
              </a:rPr>
              <a:t> is humid and almost tropical. The </a:t>
            </a:r>
            <a:r>
              <a:rPr lang="en-US" sz="3000" b="1">
                <a:latin typeface="Comic Sans MS" pitchFamily="66" charset="0"/>
              </a:rPr>
              <a:t>Deccan Plateau</a:t>
            </a:r>
            <a:r>
              <a:rPr lang="en-US" sz="3000">
                <a:latin typeface="Comic Sans MS" pitchFamily="66" charset="0"/>
              </a:rPr>
              <a:t> in the center of the country is more moderate, with a subtropical coastal </a:t>
            </a:r>
            <a:br>
              <a:rPr lang="en-US" sz="3000">
                <a:latin typeface="Comic Sans MS" pitchFamily="66" charset="0"/>
              </a:rPr>
            </a:br>
            <a:r>
              <a:rPr lang="en-US" sz="3000">
                <a:latin typeface="Comic Sans MS" pitchFamily="66" charset="0"/>
              </a:rPr>
              <a:t>plain along the Indian Ocean.</a:t>
            </a:r>
          </a:p>
        </p:txBody>
      </p:sp>
      <p:sp>
        <p:nvSpPr>
          <p:cNvPr id="53251" name="Rectangle 3"/>
          <p:cNvSpPr>
            <a:spLocks noGrp="1" noChangeArrowheads="1"/>
          </p:cNvSpPr>
          <p:nvPr>
            <p:ph type="body" idx="1"/>
          </p:nvPr>
        </p:nvSpPr>
        <p:spPr>
          <a:xfrm>
            <a:off x="533400" y="6096000"/>
            <a:ext cx="8229600" cy="487363"/>
          </a:xfrm>
        </p:spPr>
        <p:txBody>
          <a:bodyPr/>
          <a:lstStyle/>
          <a:p>
            <a:pPr>
              <a:lnSpc>
                <a:spcPct val="90000"/>
              </a:lnSpc>
            </a:pPr>
            <a:endParaRPr lang="en-US" sz="2800"/>
          </a:p>
        </p:txBody>
      </p:sp>
      <p:pic>
        <p:nvPicPr>
          <p:cNvPr id="53253" name="Picture 5" descr="india_climate_map_2"/>
          <p:cNvPicPr>
            <a:picLocks noChangeAspect="1" noChangeArrowheads="1"/>
          </p:cNvPicPr>
          <p:nvPr/>
        </p:nvPicPr>
        <p:blipFill>
          <a:blip r:embed="rId2" cstate="print"/>
          <a:srcRect/>
          <a:stretch>
            <a:fillRect/>
          </a:stretch>
        </p:blipFill>
        <p:spPr bwMode="auto">
          <a:xfrm>
            <a:off x="1828800" y="2362200"/>
            <a:ext cx="5181600" cy="43719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27C928D-3377-4DA0-8A10-1DEA9BB67AD5}" type="slidenum">
              <a:rPr lang="en-US"/>
              <a:pPr/>
              <a:t>40</a:t>
            </a:fld>
            <a:endParaRPr lang="en-US"/>
          </a:p>
        </p:txBody>
      </p:sp>
      <p:sp>
        <p:nvSpPr>
          <p:cNvPr id="90114" name="Rectangle 2"/>
          <p:cNvSpPr>
            <a:spLocks noGrp="1" noChangeArrowheads="1"/>
          </p:cNvSpPr>
          <p:nvPr>
            <p:ph type="title"/>
          </p:nvPr>
        </p:nvSpPr>
        <p:spPr>
          <a:xfrm>
            <a:off x="-152400" y="1143000"/>
            <a:ext cx="9296400" cy="1143000"/>
          </a:xfrm>
        </p:spPr>
        <p:txBody>
          <a:bodyPr/>
          <a:lstStyle/>
          <a:p>
            <a:r>
              <a:rPr lang="en-US" sz="2900">
                <a:latin typeface="Comic Sans MS" pitchFamily="66" charset="0"/>
              </a:rPr>
              <a:t>One of the most valuable resources in this part of the world is </a:t>
            </a:r>
            <a:r>
              <a:rPr lang="en-US" sz="2900" b="1">
                <a:latin typeface="Comic Sans MS" pitchFamily="66" charset="0"/>
              </a:rPr>
              <a:t>rich farmland</a:t>
            </a:r>
            <a:r>
              <a:rPr lang="en-US" sz="2900">
                <a:latin typeface="Comic Sans MS" pitchFamily="66" charset="0"/>
              </a:rPr>
              <a:t>. All of the countries of Southern and Eastern Asia depend on agriculture to feed growing population. India and China are able to claim large areas of rich farmland as an important natural resource. However, these countries have a difficult time producing enough food to take </a:t>
            </a:r>
            <a:br>
              <a:rPr lang="en-US" sz="2900">
                <a:latin typeface="Comic Sans MS" pitchFamily="66" charset="0"/>
              </a:rPr>
            </a:br>
            <a:r>
              <a:rPr lang="en-US" sz="2900">
                <a:latin typeface="Comic Sans MS" pitchFamily="66" charset="0"/>
              </a:rPr>
              <a:t>care of their rapidly growing populations.</a:t>
            </a:r>
          </a:p>
        </p:txBody>
      </p:sp>
      <p:sp>
        <p:nvSpPr>
          <p:cNvPr id="90115" name="Rectangle 3"/>
          <p:cNvSpPr>
            <a:spLocks noGrp="1" noChangeArrowheads="1"/>
          </p:cNvSpPr>
          <p:nvPr>
            <p:ph type="body" idx="1"/>
          </p:nvPr>
        </p:nvSpPr>
        <p:spPr>
          <a:xfrm>
            <a:off x="0" y="6446838"/>
            <a:ext cx="9144000" cy="411162"/>
          </a:xfrm>
        </p:spPr>
        <p:txBody>
          <a:bodyPr/>
          <a:lstStyle/>
          <a:p>
            <a:endParaRPr lang="en-US"/>
          </a:p>
        </p:txBody>
      </p:sp>
      <p:pic>
        <p:nvPicPr>
          <p:cNvPr id="90117" name="Picture 5" descr="ginger_farm"/>
          <p:cNvPicPr>
            <a:picLocks noChangeAspect="1" noChangeArrowheads="1"/>
          </p:cNvPicPr>
          <p:nvPr/>
        </p:nvPicPr>
        <p:blipFill>
          <a:blip r:embed="rId2" cstate="print"/>
          <a:srcRect/>
          <a:stretch>
            <a:fillRect/>
          </a:stretch>
        </p:blipFill>
        <p:spPr bwMode="auto">
          <a:xfrm>
            <a:off x="0" y="3581400"/>
            <a:ext cx="4495800" cy="3276600"/>
          </a:xfrm>
          <a:prstGeom prst="rect">
            <a:avLst/>
          </a:prstGeom>
          <a:noFill/>
        </p:spPr>
      </p:pic>
      <p:pic>
        <p:nvPicPr>
          <p:cNvPr id="90119" name="Picture 7" descr="ginger_harvesting"/>
          <p:cNvPicPr>
            <a:picLocks noChangeAspect="1" noChangeArrowheads="1"/>
          </p:cNvPicPr>
          <p:nvPr/>
        </p:nvPicPr>
        <p:blipFill>
          <a:blip r:embed="rId3" cstate="print"/>
          <a:srcRect/>
          <a:stretch>
            <a:fillRect/>
          </a:stretch>
        </p:blipFill>
        <p:spPr bwMode="auto">
          <a:xfrm>
            <a:off x="4648200" y="3581400"/>
            <a:ext cx="4495800" cy="32766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428B188-B711-424F-898C-11A242BEE952}" type="slidenum">
              <a:rPr lang="en-US"/>
              <a:pPr/>
              <a:t>41</a:t>
            </a:fld>
            <a:endParaRPr lang="en-US"/>
          </a:p>
        </p:txBody>
      </p:sp>
      <p:sp>
        <p:nvSpPr>
          <p:cNvPr id="91138" name="Rectangle 2"/>
          <p:cNvSpPr>
            <a:spLocks noGrp="1" noChangeArrowheads="1"/>
          </p:cNvSpPr>
          <p:nvPr>
            <p:ph type="title"/>
          </p:nvPr>
        </p:nvSpPr>
        <p:spPr>
          <a:xfrm>
            <a:off x="-152400" y="838200"/>
            <a:ext cx="9448800" cy="1524000"/>
          </a:xfrm>
        </p:spPr>
        <p:txBody>
          <a:bodyPr/>
          <a:lstStyle/>
          <a:p>
            <a:r>
              <a:rPr lang="en-US" sz="3000">
                <a:latin typeface="Comic Sans MS" pitchFamily="66" charset="0"/>
              </a:rPr>
              <a:t>India, China, North Korea, and South Korea also have good supplies of </a:t>
            </a:r>
            <a:r>
              <a:rPr lang="en-US" sz="3000" b="1">
                <a:latin typeface="Comic Sans MS" pitchFamily="66" charset="0"/>
              </a:rPr>
              <a:t>coal</a:t>
            </a:r>
            <a:r>
              <a:rPr lang="en-US" sz="3000">
                <a:latin typeface="Comic Sans MS" pitchFamily="66" charset="0"/>
              </a:rPr>
              <a:t>. While this is an important fuel and energy source for all of the economies of these countries, coal burning is also a major cause of </a:t>
            </a:r>
            <a:r>
              <a:rPr lang="en-US" sz="3000" b="1">
                <a:latin typeface="Comic Sans MS" pitchFamily="66" charset="0"/>
              </a:rPr>
              <a:t>air pollution</a:t>
            </a:r>
            <a:r>
              <a:rPr lang="en-US" sz="3000">
                <a:latin typeface="Comic Sans MS" pitchFamily="66" charset="0"/>
              </a:rPr>
              <a:t>. Air pollution is one of the greatest environmental hazards facing the countries of southern and eastern Asia today.</a:t>
            </a:r>
          </a:p>
        </p:txBody>
      </p:sp>
      <p:sp>
        <p:nvSpPr>
          <p:cNvPr id="91139" name="Rectangle 3"/>
          <p:cNvSpPr>
            <a:spLocks noGrp="1" noChangeArrowheads="1"/>
          </p:cNvSpPr>
          <p:nvPr>
            <p:ph type="body" idx="1"/>
          </p:nvPr>
        </p:nvSpPr>
        <p:spPr>
          <a:xfrm>
            <a:off x="0" y="6172200"/>
            <a:ext cx="9144000" cy="533400"/>
          </a:xfrm>
        </p:spPr>
        <p:txBody>
          <a:bodyPr/>
          <a:lstStyle/>
          <a:p>
            <a:pPr algn="ctr">
              <a:buFontTx/>
              <a:buNone/>
            </a:pPr>
            <a:r>
              <a:rPr lang="en-US" sz="1800" b="1">
                <a:latin typeface="Comic Sans MS" pitchFamily="66" charset="0"/>
              </a:rPr>
              <a:t>Above left:</a:t>
            </a:r>
            <a:r>
              <a:rPr lang="en-US" sz="1800">
                <a:latin typeface="Comic Sans MS" pitchFamily="66" charset="0"/>
              </a:rPr>
              <a:t> One of many pollution sources in Mongolia ; </a:t>
            </a:r>
          </a:p>
          <a:p>
            <a:pPr algn="ctr">
              <a:buFontTx/>
              <a:buNone/>
            </a:pPr>
            <a:r>
              <a:rPr lang="en-US" sz="1800" b="1">
                <a:latin typeface="Comic Sans MS" pitchFamily="66" charset="0"/>
              </a:rPr>
              <a:t>Right:</a:t>
            </a:r>
            <a:r>
              <a:rPr lang="en-US" sz="1800">
                <a:latin typeface="Comic Sans MS" pitchFamily="66" charset="0"/>
              </a:rPr>
              <a:t> Pollution from a coal fired generator in Mongolia</a:t>
            </a:r>
          </a:p>
        </p:txBody>
      </p:sp>
      <p:pic>
        <p:nvPicPr>
          <p:cNvPr id="91140" name="Picture 4" descr="Pollution in Ulaan Baatar"/>
          <p:cNvPicPr>
            <a:picLocks noChangeAspect="1" noChangeArrowheads="1"/>
          </p:cNvPicPr>
          <p:nvPr/>
        </p:nvPicPr>
        <p:blipFill>
          <a:blip r:embed="rId2" cstate="print"/>
          <a:srcRect/>
          <a:stretch>
            <a:fillRect/>
          </a:stretch>
        </p:blipFill>
        <p:spPr bwMode="auto">
          <a:xfrm>
            <a:off x="0" y="3200400"/>
            <a:ext cx="4610100" cy="2971800"/>
          </a:xfrm>
          <a:prstGeom prst="rect">
            <a:avLst/>
          </a:prstGeom>
          <a:noFill/>
        </p:spPr>
      </p:pic>
      <p:pic>
        <p:nvPicPr>
          <p:cNvPr id="91141" name="Picture 5" descr="Darkhan Fossil Fuel Generating station"/>
          <p:cNvPicPr>
            <a:picLocks noChangeAspect="1" noChangeArrowheads="1"/>
          </p:cNvPicPr>
          <p:nvPr/>
        </p:nvPicPr>
        <p:blipFill>
          <a:blip r:embed="rId3" cstate="print"/>
          <a:srcRect/>
          <a:stretch>
            <a:fillRect/>
          </a:stretch>
        </p:blipFill>
        <p:spPr bwMode="auto">
          <a:xfrm>
            <a:off x="4800600" y="3200400"/>
            <a:ext cx="4343400" cy="29718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982832B-AF4A-468F-AAC0-388F6D8EE08B}" type="slidenum">
              <a:rPr lang="en-US"/>
              <a:pPr/>
              <a:t>42</a:t>
            </a:fld>
            <a:endParaRPr lang="en-US"/>
          </a:p>
        </p:txBody>
      </p:sp>
      <p:sp>
        <p:nvSpPr>
          <p:cNvPr id="92162" name="Rectangle 2"/>
          <p:cNvSpPr>
            <a:spLocks noGrp="1" noChangeArrowheads="1"/>
          </p:cNvSpPr>
          <p:nvPr>
            <p:ph type="title"/>
          </p:nvPr>
        </p:nvSpPr>
        <p:spPr>
          <a:xfrm>
            <a:off x="0" y="1295400"/>
            <a:ext cx="9144000" cy="1143000"/>
          </a:xfrm>
        </p:spPr>
        <p:txBody>
          <a:bodyPr/>
          <a:lstStyle/>
          <a:p>
            <a:r>
              <a:rPr lang="en-US" sz="3000">
                <a:latin typeface="Comic Sans MS" pitchFamily="66" charset="0"/>
              </a:rPr>
              <a:t>Both </a:t>
            </a:r>
            <a:r>
              <a:rPr lang="en-US" sz="3000" b="1">
                <a:latin typeface="Comic Sans MS" pitchFamily="66" charset="0"/>
              </a:rPr>
              <a:t>North</a:t>
            </a:r>
            <a:r>
              <a:rPr lang="en-US" sz="3000">
                <a:latin typeface="Comic Sans MS" pitchFamily="66" charset="0"/>
              </a:rPr>
              <a:t> and </a:t>
            </a:r>
            <a:r>
              <a:rPr lang="en-US" sz="3000" b="1">
                <a:latin typeface="Comic Sans MS" pitchFamily="66" charset="0"/>
              </a:rPr>
              <a:t>South Korea</a:t>
            </a:r>
            <a:r>
              <a:rPr lang="en-US" sz="3000">
                <a:latin typeface="Comic Sans MS" pitchFamily="66" charset="0"/>
              </a:rPr>
              <a:t> have a number of mineral deposits, including </a:t>
            </a:r>
            <a:r>
              <a:rPr lang="en-US" sz="3000" b="1">
                <a:latin typeface="Comic Sans MS" pitchFamily="66" charset="0"/>
              </a:rPr>
              <a:t>lead</a:t>
            </a:r>
            <a:r>
              <a:rPr lang="en-US" sz="3000">
                <a:latin typeface="Comic Sans MS" pitchFamily="66" charset="0"/>
              </a:rPr>
              <a:t> and </a:t>
            </a:r>
            <a:r>
              <a:rPr lang="en-US" sz="3000" b="1">
                <a:latin typeface="Comic Sans MS" pitchFamily="66" charset="0"/>
              </a:rPr>
              <a:t>zinc</a:t>
            </a:r>
            <a:r>
              <a:rPr lang="en-US" sz="3000">
                <a:latin typeface="Comic Sans MS" pitchFamily="66" charset="0"/>
              </a:rPr>
              <a:t>. </a:t>
            </a:r>
            <a:r>
              <a:rPr lang="en-US" sz="3000" b="1">
                <a:latin typeface="Comic Sans MS" pitchFamily="66" charset="0"/>
              </a:rPr>
              <a:t>South Vietnam</a:t>
            </a:r>
            <a:r>
              <a:rPr lang="en-US" sz="3000">
                <a:latin typeface="Comic Sans MS" pitchFamily="66" charset="0"/>
              </a:rPr>
              <a:t> is able to mine phosphates for export, as well as drill for oil. </a:t>
            </a:r>
            <a:r>
              <a:rPr lang="en-US" sz="3000" b="1">
                <a:latin typeface="Comic Sans MS" pitchFamily="66" charset="0"/>
              </a:rPr>
              <a:t>Japan</a:t>
            </a:r>
            <a:r>
              <a:rPr lang="en-US" sz="3000">
                <a:latin typeface="Comic Sans MS" pitchFamily="66" charset="0"/>
              </a:rPr>
              <a:t>, an industrial powerhouse on the eastern edge of this region, has practically no natural resources at all. For this reason, Japan must depend on industry and trade to supply its population with all they need.</a:t>
            </a:r>
            <a:r>
              <a:rPr lang="en-US" sz="3000" b="1">
                <a:latin typeface="Comic Sans MS" pitchFamily="66" charset="0"/>
              </a:rPr>
              <a:t> </a:t>
            </a:r>
          </a:p>
        </p:txBody>
      </p:sp>
      <p:sp>
        <p:nvSpPr>
          <p:cNvPr id="92163" name="Rectangle 3"/>
          <p:cNvSpPr>
            <a:spLocks noGrp="1" noChangeArrowheads="1"/>
          </p:cNvSpPr>
          <p:nvPr>
            <p:ph type="body" idx="1"/>
          </p:nvPr>
        </p:nvSpPr>
        <p:spPr>
          <a:xfrm>
            <a:off x="0" y="6172200"/>
            <a:ext cx="9296400" cy="685800"/>
          </a:xfrm>
        </p:spPr>
        <p:txBody>
          <a:bodyPr/>
          <a:lstStyle/>
          <a:p>
            <a:pPr algn="ctr">
              <a:buFontTx/>
              <a:buNone/>
            </a:pPr>
            <a:r>
              <a:rPr lang="en-US" sz="2000" b="1">
                <a:latin typeface="Comic Sans MS" pitchFamily="66" charset="0"/>
              </a:rPr>
              <a:t>Left:</a:t>
            </a:r>
            <a:r>
              <a:rPr lang="en-US" sz="2000">
                <a:latin typeface="Comic Sans MS" pitchFamily="66" charset="0"/>
              </a:rPr>
              <a:t> pyrite from China; </a:t>
            </a:r>
            <a:r>
              <a:rPr lang="en-US" sz="2000" b="1">
                <a:latin typeface="Comic Sans MS" pitchFamily="66" charset="0"/>
              </a:rPr>
              <a:t>Middle:</a:t>
            </a:r>
            <a:r>
              <a:rPr lang="en-US" sz="2000">
                <a:latin typeface="Comic Sans MS" pitchFamily="66" charset="0"/>
              </a:rPr>
              <a:t> Scolecite, Apophyllite &amp; Stilbite from India; </a:t>
            </a:r>
            <a:r>
              <a:rPr lang="en-US" sz="2000" b="1">
                <a:latin typeface="Comic Sans MS" pitchFamily="66" charset="0"/>
              </a:rPr>
              <a:t>Right:</a:t>
            </a:r>
            <a:r>
              <a:rPr lang="en-US" sz="2000">
                <a:latin typeface="Comic Sans MS" pitchFamily="66" charset="0"/>
              </a:rPr>
              <a:t> clear calcite with snow white acicular mesolite from India</a:t>
            </a:r>
          </a:p>
        </p:txBody>
      </p:sp>
      <p:pic>
        <p:nvPicPr>
          <p:cNvPr id="92165" name="Picture 5" descr="tncp1"/>
          <p:cNvPicPr>
            <a:picLocks noChangeAspect="1" noChangeArrowheads="1"/>
          </p:cNvPicPr>
          <p:nvPr/>
        </p:nvPicPr>
        <p:blipFill>
          <a:blip r:embed="rId2" cstate="print"/>
          <a:srcRect/>
          <a:stretch>
            <a:fillRect/>
          </a:stretch>
        </p:blipFill>
        <p:spPr bwMode="auto">
          <a:xfrm>
            <a:off x="0" y="3657600"/>
            <a:ext cx="2286000" cy="2438400"/>
          </a:xfrm>
          <a:prstGeom prst="rect">
            <a:avLst/>
          </a:prstGeom>
          <a:noFill/>
        </p:spPr>
      </p:pic>
      <p:pic>
        <p:nvPicPr>
          <p:cNvPr id="92167" name="Picture 7" descr="Apophyllite_Stilbite_Scolecite6"/>
          <p:cNvPicPr>
            <a:picLocks noChangeAspect="1" noChangeArrowheads="1"/>
          </p:cNvPicPr>
          <p:nvPr/>
        </p:nvPicPr>
        <p:blipFill>
          <a:blip r:embed="rId3" cstate="print"/>
          <a:srcRect/>
          <a:stretch>
            <a:fillRect/>
          </a:stretch>
        </p:blipFill>
        <p:spPr bwMode="auto">
          <a:xfrm>
            <a:off x="2514600" y="3733800"/>
            <a:ext cx="4191000" cy="2438400"/>
          </a:xfrm>
          <a:prstGeom prst="rect">
            <a:avLst/>
          </a:prstGeom>
          <a:noFill/>
        </p:spPr>
      </p:pic>
      <p:pic>
        <p:nvPicPr>
          <p:cNvPr id="92175" name="Picture 15" descr="calcite-I4tn"/>
          <p:cNvPicPr>
            <a:picLocks noChangeAspect="1" noChangeArrowheads="1"/>
          </p:cNvPicPr>
          <p:nvPr/>
        </p:nvPicPr>
        <p:blipFill>
          <a:blip r:embed="rId4" cstate="print"/>
          <a:srcRect/>
          <a:stretch>
            <a:fillRect/>
          </a:stretch>
        </p:blipFill>
        <p:spPr bwMode="auto">
          <a:xfrm>
            <a:off x="6858000" y="3657600"/>
            <a:ext cx="2286000" cy="2438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7344683-B7E3-4EF4-BADA-661923826977}" type="slidenum">
              <a:rPr lang="en-US"/>
              <a:pPr/>
              <a:t>5</a:t>
            </a:fld>
            <a:endParaRPr lang="en-US"/>
          </a:p>
        </p:txBody>
      </p:sp>
      <p:sp>
        <p:nvSpPr>
          <p:cNvPr id="54274" name="Rectangle 2"/>
          <p:cNvSpPr>
            <a:spLocks noGrp="1" noChangeArrowheads="1"/>
          </p:cNvSpPr>
          <p:nvPr>
            <p:ph type="title"/>
          </p:nvPr>
        </p:nvSpPr>
        <p:spPr>
          <a:xfrm>
            <a:off x="0" y="914400"/>
            <a:ext cx="9144000" cy="1143000"/>
          </a:xfrm>
        </p:spPr>
        <p:txBody>
          <a:bodyPr/>
          <a:lstStyle/>
          <a:p>
            <a:r>
              <a:rPr lang="en-US" sz="2800">
                <a:latin typeface="Comic Sans MS" pitchFamily="66" charset="0"/>
              </a:rPr>
              <a:t>Most of India’s people rely on farming and other agricultural work, so many people live along the great rivers and in the fertile river valleys. Some of India’s largest cities are located along the Ganges River </a:t>
            </a:r>
            <a:br>
              <a:rPr lang="en-US" sz="2800">
                <a:latin typeface="Comic Sans MS" pitchFamily="66" charset="0"/>
              </a:rPr>
            </a:br>
            <a:r>
              <a:rPr lang="en-US" sz="2800">
                <a:latin typeface="Comic Sans MS" pitchFamily="66" charset="0"/>
              </a:rPr>
              <a:t>or along the coast. Fewer people live in the </a:t>
            </a:r>
            <a:br>
              <a:rPr lang="en-US" sz="2800">
                <a:latin typeface="Comic Sans MS" pitchFamily="66" charset="0"/>
              </a:rPr>
            </a:br>
            <a:r>
              <a:rPr lang="en-US" sz="2800">
                <a:latin typeface="Comic Sans MS" pitchFamily="66" charset="0"/>
              </a:rPr>
              <a:t>Deccan  Plain in the higher center of the country.</a:t>
            </a:r>
            <a:br>
              <a:rPr lang="en-US" sz="2800">
                <a:latin typeface="Comic Sans MS" pitchFamily="66" charset="0"/>
              </a:rPr>
            </a:br>
            <a:endParaRPr lang="en-US" sz="2800">
              <a:latin typeface="Comic Sans MS" pitchFamily="66" charset="0"/>
            </a:endParaRPr>
          </a:p>
        </p:txBody>
      </p:sp>
      <p:sp>
        <p:nvSpPr>
          <p:cNvPr id="54275" name="Rectangle 3"/>
          <p:cNvSpPr>
            <a:spLocks noGrp="1" noChangeArrowheads="1"/>
          </p:cNvSpPr>
          <p:nvPr>
            <p:ph type="body" idx="1"/>
          </p:nvPr>
        </p:nvSpPr>
        <p:spPr>
          <a:xfrm>
            <a:off x="457200" y="6019800"/>
            <a:ext cx="8229600" cy="411163"/>
          </a:xfrm>
        </p:spPr>
        <p:txBody>
          <a:bodyPr/>
          <a:lstStyle/>
          <a:p>
            <a:endParaRPr lang="en-US"/>
          </a:p>
        </p:txBody>
      </p:sp>
      <p:pic>
        <p:nvPicPr>
          <p:cNvPr id="54283" name="Picture 11" descr="Districtwise population density of India"/>
          <p:cNvPicPr>
            <a:picLocks noChangeAspect="1" noChangeArrowheads="1"/>
          </p:cNvPicPr>
          <p:nvPr/>
        </p:nvPicPr>
        <p:blipFill>
          <a:blip r:embed="rId2" cstate="print"/>
          <a:srcRect/>
          <a:stretch>
            <a:fillRect/>
          </a:stretch>
        </p:blipFill>
        <p:spPr bwMode="auto">
          <a:xfrm>
            <a:off x="1981200" y="2590800"/>
            <a:ext cx="4876800" cy="4267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C30A0C9-EDF4-4258-8CCB-3C1DED65F7E0}" type="slidenum">
              <a:rPr lang="en-US"/>
              <a:pPr/>
              <a:t>6</a:t>
            </a:fld>
            <a:endParaRPr lang="en-US"/>
          </a:p>
        </p:txBody>
      </p:sp>
      <p:sp>
        <p:nvSpPr>
          <p:cNvPr id="55298" name="Rectangle 2"/>
          <p:cNvSpPr>
            <a:spLocks noGrp="1" noChangeArrowheads="1"/>
          </p:cNvSpPr>
          <p:nvPr>
            <p:ph type="title"/>
          </p:nvPr>
        </p:nvSpPr>
        <p:spPr>
          <a:xfrm>
            <a:off x="0" y="1371600"/>
            <a:ext cx="9144000" cy="1143000"/>
          </a:xfrm>
        </p:spPr>
        <p:txBody>
          <a:bodyPr/>
          <a:lstStyle/>
          <a:p>
            <a:r>
              <a:rPr lang="en-US" sz="2800">
                <a:latin typeface="Comic Sans MS" pitchFamily="66" charset="0"/>
              </a:rPr>
              <a:t>The climate of India is shaped by seasonal winds known as </a:t>
            </a:r>
            <a:r>
              <a:rPr lang="en-US" sz="2800" b="1">
                <a:latin typeface="Comic Sans MS" pitchFamily="66" charset="0"/>
              </a:rPr>
              <a:t>monsoons. </a:t>
            </a:r>
            <a:r>
              <a:rPr lang="en-US" sz="2800">
                <a:latin typeface="Comic Sans MS" pitchFamily="66" charset="0"/>
              </a:rPr>
              <a:t>These winds blow hot, dry air across the continent from the northeast during the winter. In spring and summer, the winds come from the opposite direction and bring heavy rains from the ocean. These monsoon winds can be a blessing when they bring much needed rain. On the other hand, monsoon rains can cause destructive flooding. </a:t>
            </a:r>
            <a:br>
              <a:rPr lang="en-US" sz="2800">
                <a:latin typeface="Comic Sans MS" pitchFamily="66" charset="0"/>
              </a:rPr>
            </a:br>
            <a:r>
              <a:rPr lang="en-US" sz="2800">
                <a:latin typeface="Comic Sans MS" pitchFamily="66" charset="0"/>
              </a:rPr>
              <a:t>The monsoons are very unpredictable.</a:t>
            </a:r>
            <a:endParaRPr lang="en-US" sz="2800"/>
          </a:p>
        </p:txBody>
      </p:sp>
      <p:sp>
        <p:nvSpPr>
          <p:cNvPr id="55299" name="Rectangle 3"/>
          <p:cNvSpPr>
            <a:spLocks noGrp="1" noChangeArrowheads="1"/>
          </p:cNvSpPr>
          <p:nvPr>
            <p:ph type="body" idx="1"/>
          </p:nvPr>
        </p:nvSpPr>
        <p:spPr>
          <a:xfrm>
            <a:off x="457200" y="5638800"/>
            <a:ext cx="8229600" cy="487363"/>
          </a:xfrm>
        </p:spPr>
        <p:txBody>
          <a:bodyPr/>
          <a:lstStyle/>
          <a:p>
            <a:endParaRPr lang="en-US"/>
          </a:p>
        </p:txBody>
      </p:sp>
      <p:pic>
        <p:nvPicPr>
          <p:cNvPr id="55301" name="Picture 5" descr="India Flooding"/>
          <p:cNvPicPr>
            <a:picLocks noChangeAspect="1" noChangeArrowheads="1"/>
          </p:cNvPicPr>
          <p:nvPr/>
        </p:nvPicPr>
        <p:blipFill>
          <a:blip r:embed="rId2" cstate="print"/>
          <a:srcRect/>
          <a:stretch>
            <a:fillRect/>
          </a:stretch>
        </p:blipFill>
        <p:spPr bwMode="auto">
          <a:xfrm>
            <a:off x="0" y="3886200"/>
            <a:ext cx="4495800" cy="2971800"/>
          </a:xfrm>
          <a:prstGeom prst="rect">
            <a:avLst/>
          </a:prstGeom>
          <a:noFill/>
        </p:spPr>
      </p:pic>
      <p:pic>
        <p:nvPicPr>
          <p:cNvPr id="55303" name="Picture 7" descr="Floods in India"/>
          <p:cNvPicPr>
            <a:picLocks noChangeAspect="1" noChangeArrowheads="1"/>
          </p:cNvPicPr>
          <p:nvPr/>
        </p:nvPicPr>
        <p:blipFill>
          <a:blip r:embed="rId3" cstate="print"/>
          <a:srcRect/>
          <a:stretch>
            <a:fillRect/>
          </a:stretch>
        </p:blipFill>
        <p:spPr bwMode="auto">
          <a:xfrm>
            <a:off x="4648200" y="3886200"/>
            <a:ext cx="4495800" cy="2971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0AE680B2-B571-4FF3-BD75-D88069BD8743}" type="slidenum">
              <a:rPr lang="en-US"/>
              <a:pPr/>
              <a:t>7</a:t>
            </a:fld>
            <a:endParaRPr lang="en-US"/>
          </a:p>
        </p:txBody>
      </p:sp>
      <p:sp>
        <p:nvSpPr>
          <p:cNvPr id="56322" name="Rectangle 2"/>
          <p:cNvSpPr>
            <a:spLocks noGrp="1" noChangeArrowheads="1"/>
          </p:cNvSpPr>
          <p:nvPr>
            <p:ph type="title"/>
          </p:nvPr>
        </p:nvSpPr>
        <p:spPr>
          <a:xfrm>
            <a:off x="0" y="838200"/>
            <a:ext cx="9144000" cy="1143000"/>
          </a:xfrm>
        </p:spPr>
        <p:txBody>
          <a:bodyPr/>
          <a:lstStyle/>
          <a:p>
            <a:r>
              <a:rPr lang="en-US" sz="3200">
                <a:latin typeface="Comic Sans MS" pitchFamily="66" charset="0"/>
              </a:rPr>
              <a:t>The people of India have had to live their lives around these seasonal winds and rains. When the shifts in weather are moderate, the Indian people are able to farm the rich river </a:t>
            </a:r>
            <a:br>
              <a:rPr lang="en-US" sz="3200">
                <a:latin typeface="Comic Sans MS" pitchFamily="66" charset="0"/>
              </a:rPr>
            </a:br>
            <a:r>
              <a:rPr lang="en-US" sz="3200">
                <a:latin typeface="Comic Sans MS" pitchFamily="66" charset="0"/>
              </a:rPr>
              <a:t>valley soil and use the rivers for </a:t>
            </a:r>
            <a:br>
              <a:rPr lang="en-US" sz="3200">
                <a:latin typeface="Comic Sans MS" pitchFamily="66" charset="0"/>
              </a:rPr>
            </a:br>
            <a:r>
              <a:rPr lang="en-US" sz="3200">
                <a:latin typeface="Comic Sans MS" pitchFamily="66" charset="0"/>
              </a:rPr>
              <a:t>transportation and trade.</a:t>
            </a:r>
          </a:p>
        </p:txBody>
      </p:sp>
      <p:sp>
        <p:nvSpPr>
          <p:cNvPr id="56323" name="Rectangle 3"/>
          <p:cNvSpPr>
            <a:spLocks noGrp="1" noChangeArrowheads="1"/>
          </p:cNvSpPr>
          <p:nvPr>
            <p:ph type="body" idx="1"/>
          </p:nvPr>
        </p:nvSpPr>
        <p:spPr>
          <a:xfrm>
            <a:off x="457200" y="5562600"/>
            <a:ext cx="8229600" cy="563563"/>
          </a:xfrm>
        </p:spPr>
        <p:txBody>
          <a:bodyPr/>
          <a:lstStyle/>
          <a:p>
            <a:pPr>
              <a:lnSpc>
                <a:spcPct val="90000"/>
              </a:lnSpc>
            </a:pPr>
            <a:endParaRPr lang="en-US"/>
          </a:p>
        </p:txBody>
      </p:sp>
      <p:pic>
        <p:nvPicPr>
          <p:cNvPr id="56325" name="Picture 5" descr="17farmer"/>
          <p:cNvPicPr>
            <a:picLocks noChangeAspect="1" noChangeArrowheads="1"/>
          </p:cNvPicPr>
          <p:nvPr/>
        </p:nvPicPr>
        <p:blipFill>
          <a:blip r:embed="rId2" cstate="print"/>
          <a:srcRect/>
          <a:stretch>
            <a:fillRect/>
          </a:stretch>
        </p:blipFill>
        <p:spPr bwMode="auto">
          <a:xfrm>
            <a:off x="0" y="2819400"/>
            <a:ext cx="2590800" cy="4038600"/>
          </a:xfrm>
          <a:prstGeom prst="rect">
            <a:avLst/>
          </a:prstGeom>
          <a:noFill/>
        </p:spPr>
      </p:pic>
      <p:pic>
        <p:nvPicPr>
          <p:cNvPr id="56327" name="Picture 7" descr="farmer"/>
          <p:cNvPicPr>
            <a:picLocks noChangeAspect="1" noChangeArrowheads="1"/>
          </p:cNvPicPr>
          <p:nvPr/>
        </p:nvPicPr>
        <p:blipFill>
          <a:blip r:embed="rId3" cstate="print"/>
          <a:srcRect/>
          <a:stretch>
            <a:fillRect/>
          </a:stretch>
        </p:blipFill>
        <p:spPr bwMode="auto">
          <a:xfrm>
            <a:off x="2895600" y="2819400"/>
            <a:ext cx="3276600" cy="4038600"/>
          </a:xfrm>
          <a:prstGeom prst="rect">
            <a:avLst/>
          </a:prstGeom>
          <a:noFill/>
        </p:spPr>
      </p:pic>
      <p:pic>
        <p:nvPicPr>
          <p:cNvPr id="56329" name="Picture 9" descr="indiafarmer500x3735-300x223">
            <a:hlinkClick r:id="rId4"/>
          </p:cNvPr>
          <p:cNvPicPr>
            <a:picLocks noChangeAspect="1" noChangeArrowheads="1"/>
          </p:cNvPicPr>
          <p:nvPr/>
        </p:nvPicPr>
        <p:blipFill>
          <a:blip r:embed="rId5" cstate="print"/>
          <a:srcRect/>
          <a:stretch>
            <a:fillRect/>
          </a:stretch>
        </p:blipFill>
        <p:spPr bwMode="auto">
          <a:xfrm>
            <a:off x="6400800" y="2819400"/>
            <a:ext cx="2743200" cy="4038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CD3792-4F39-4732-9D0B-411A64376689}" type="slidenum">
              <a:rPr lang="en-US"/>
              <a:pPr/>
              <a:t>8</a:t>
            </a:fld>
            <a:endParaRPr lang="en-US"/>
          </a:p>
        </p:txBody>
      </p:sp>
      <p:sp>
        <p:nvSpPr>
          <p:cNvPr id="57346" name="Rectangle 2"/>
          <p:cNvSpPr>
            <a:spLocks noGrp="1" noChangeArrowheads="1"/>
          </p:cNvSpPr>
          <p:nvPr>
            <p:ph type="title"/>
          </p:nvPr>
        </p:nvSpPr>
        <p:spPr>
          <a:xfrm>
            <a:off x="0" y="838200"/>
            <a:ext cx="9144000" cy="1143000"/>
          </a:xfrm>
        </p:spPr>
        <p:txBody>
          <a:bodyPr/>
          <a:lstStyle/>
          <a:p>
            <a:r>
              <a:rPr lang="en-US" sz="3000" b="1">
                <a:latin typeface="Comic Sans MS" pitchFamily="66" charset="0"/>
              </a:rPr>
              <a:t>CHINA</a:t>
            </a:r>
            <a:r>
              <a:rPr lang="en-US" sz="3000">
                <a:latin typeface="Comic Sans MS" pitchFamily="66" charset="0"/>
              </a:rPr>
              <a:t/>
            </a:r>
            <a:br>
              <a:rPr lang="en-US" sz="3000">
                <a:latin typeface="Comic Sans MS" pitchFamily="66" charset="0"/>
              </a:rPr>
            </a:br>
            <a:r>
              <a:rPr lang="en-US" sz="3000">
                <a:latin typeface="Comic Sans MS" pitchFamily="66" charset="0"/>
              </a:rPr>
              <a:t>The same variety of climates is found in </a:t>
            </a:r>
            <a:r>
              <a:rPr lang="en-US" sz="3000" b="1">
                <a:latin typeface="Comic Sans MS" pitchFamily="66" charset="0"/>
              </a:rPr>
              <a:t>China. </a:t>
            </a:r>
            <a:r>
              <a:rPr lang="en-US" sz="3000">
                <a:latin typeface="Comic Sans MS" pitchFamily="66" charset="0"/>
              </a:rPr>
              <a:t>A country as large as China has nearly every type of climate. High mountain ranges to the south cut China off from India and the moisture that </a:t>
            </a:r>
            <a:br>
              <a:rPr lang="en-US" sz="3000">
                <a:latin typeface="Comic Sans MS" pitchFamily="66" charset="0"/>
              </a:rPr>
            </a:br>
            <a:r>
              <a:rPr lang="en-US" sz="3000">
                <a:latin typeface="Comic Sans MS" pitchFamily="66" charset="0"/>
              </a:rPr>
              <a:t>might come from the Indian Ocean. </a:t>
            </a:r>
            <a:endParaRPr lang="en-US" sz="3000" b="1">
              <a:latin typeface="Comic Sans MS" pitchFamily="66" charset="0"/>
            </a:endParaRPr>
          </a:p>
        </p:txBody>
      </p:sp>
      <p:sp>
        <p:nvSpPr>
          <p:cNvPr id="57347" name="Rectangle 3"/>
          <p:cNvSpPr>
            <a:spLocks noGrp="1" noChangeArrowheads="1"/>
          </p:cNvSpPr>
          <p:nvPr>
            <p:ph type="body" idx="1"/>
          </p:nvPr>
        </p:nvSpPr>
        <p:spPr>
          <a:xfrm>
            <a:off x="457200" y="5715000"/>
            <a:ext cx="8229600" cy="411163"/>
          </a:xfrm>
        </p:spPr>
        <p:txBody>
          <a:bodyPr/>
          <a:lstStyle/>
          <a:p>
            <a:pPr>
              <a:lnSpc>
                <a:spcPct val="80000"/>
              </a:lnSpc>
            </a:pPr>
            <a:endParaRPr lang="en-US" sz="2400"/>
          </a:p>
        </p:txBody>
      </p:sp>
      <p:pic>
        <p:nvPicPr>
          <p:cNvPr id="57349" name="Picture 5" descr="china_physical_map"/>
          <p:cNvPicPr>
            <a:picLocks noChangeAspect="1" noChangeArrowheads="1"/>
          </p:cNvPicPr>
          <p:nvPr/>
        </p:nvPicPr>
        <p:blipFill>
          <a:blip r:embed="rId2" cstate="print"/>
          <a:srcRect/>
          <a:stretch>
            <a:fillRect/>
          </a:stretch>
        </p:blipFill>
        <p:spPr bwMode="auto">
          <a:xfrm>
            <a:off x="1143000" y="2781300"/>
            <a:ext cx="6934200" cy="40767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5A8AF11-6AAA-4C54-B3DC-714D263042D1}" type="slidenum">
              <a:rPr lang="en-US"/>
              <a:pPr/>
              <a:t>9</a:t>
            </a:fld>
            <a:endParaRPr lang="en-US"/>
          </a:p>
        </p:txBody>
      </p:sp>
      <p:sp>
        <p:nvSpPr>
          <p:cNvPr id="58370" name="Rectangle 2"/>
          <p:cNvSpPr>
            <a:spLocks noGrp="1" noChangeArrowheads="1"/>
          </p:cNvSpPr>
          <p:nvPr>
            <p:ph type="title"/>
          </p:nvPr>
        </p:nvSpPr>
        <p:spPr>
          <a:xfrm>
            <a:off x="0" y="762000"/>
            <a:ext cx="9144000" cy="1143000"/>
          </a:xfrm>
        </p:spPr>
        <p:txBody>
          <a:bodyPr/>
          <a:lstStyle/>
          <a:p>
            <a:r>
              <a:rPr lang="en-US" sz="3300">
                <a:latin typeface="Comic Sans MS" pitchFamily="66" charset="0"/>
              </a:rPr>
              <a:t>The </a:t>
            </a:r>
            <a:r>
              <a:rPr lang="en-US" sz="3300" b="1">
                <a:latin typeface="Comic Sans MS" pitchFamily="66" charset="0"/>
              </a:rPr>
              <a:t>Gobi</a:t>
            </a:r>
            <a:r>
              <a:rPr lang="en-US" sz="3300">
                <a:latin typeface="Comic Sans MS" pitchFamily="66" charset="0"/>
              </a:rPr>
              <a:t> [gō-bee] and </a:t>
            </a:r>
            <a:r>
              <a:rPr lang="en-US" sz="3300" b="1">
                <a:latin typeface="Comic Sans MS" pitchFamily="66" charset="0"/>
              </a:rPr>
              <a:t>Taklimakan</a:t>
            </a:r>
            <a:r>
              <a:rPr lang="en-US" sz="3300">
                <a:latin typeface="Comic Sans MS" pitchFamily="66" charset="0"/>
              </a:rPr>
              <a:t> </a:t>
            </a:r>
            <a:r>
              <a:rPr lang="en-US" sz="3000">
                <a:latin typeface="Comic Sans MS" pitchFamily="66" charset="0"/>
              </a:rPr>
              <a:t>[tah-kl</a:t>
            </a:r>
            <a:r>
              <a:rPr lang="en-US" sz="3000" i="1">
                <a:latin typeface="Comic Sans MS" pitchFamily="66" charset="0"/>
              </a:rPr>
              <a:t>uh</a:t>
            </a:r>
            <a:r>
              <a:rPr lang="en-US" sz="3000">
                <a:latin typeface="Comic Sans MS" pitchFamily="66" charset="0"/>
              </a:rPr>
              <a:t>-m</a:t>
            </a:r>
            <a:r>
              <a:rPr lang="en-US" sz="3000" i="1">
                <a:latin typeface="Comic Sans MS" pitchFamily="66" charset="0"/>
              </a:rPr>
              <a:t>uh</a:t>
            </a:r>
            <a:r>
              <a:rPr lang="en-US" sz="3000">
                <a:latin typeface="Comic Sans MS" pitchFamily="66" charset="0"/>
              </a:rPr>
              <a:t>-kahn]</a:t>
            </a:r>
            <a:r>
              <a:rPr lang="en-US"/>
              <a:t> </a:t>
            </a:r>
            <a:r>
              <a:rPr lang="en-US" sz="3300">
                <a:latin typeface="Comic Sans MS" pitchFamily="66" charset="0"/>
              </a:rPr>
              <a:t>desert regions in the center of the country are harsh and dry. </a:t>
            </a:r>
            <a:r>
              <a:rPr lang="en-US" sz="3300" b="1">
                <a:latin typeface="Comic Sans MS" pitchFamily="66" charset="0"/>
              </a:rPr>
              <a:t>Mongolia</a:t>
            </a:r>
            <a:r>
              <a:rPr lang="en-US" sz="3300">
                <a:latin typeface="Comic Sans MS" pitchFamily="66" charset="0"/>
              </a:rPr>
              <a:t> to the north is semi-arid, and the areas to the east and south are humid and even tropical.</a:t>
            </a:r>
          </a:p>
        </p:txBody>
      </p:sp>
      <p:sp>
        <p:nvSpPr>
          <p:cNvPr id="58371" name="Rectangle 3"/>
          <p:cNvSpPr>
            <a:spLocks noGrp="1" noChangeArrowheads="1"/>
          </p:cNvSpPr>
          <p:nvPr>
            <p:ph type="body" idx="1"/>
          </p:nvPr>
        </p:nvSpPr>
        <p:spPr>
          <a:xfrm>
            <a:off x="457200" y="5410200"/>
            <a:ext cx="8229600" cy="715963"/>
          </a:xfrm>
        </p:spPr>
        <p:txBody>
          <a:bodyPr/>
          <a:lstStyle/>
          <a:p>
            <a:endParaRPr lang="en-US"/>
          </a:p>
        </p:txBody>
      </p:sp>
      <p:pic>
        <p:nvPicPr>
          <p:cNvPr id="58373" name="Picture 5" descr="xinjiang"/>
          <p:cNvPicPr>
            <a:picLocks noChangeAspect="1" noChangeArrowheads="1"/>
          </p:cNvPicPr>
          <p:nvPr/>
        </p:nvPicPr>
        <p:blipFill>
          <a:blip r:embed="rId2" cstate="print"/>
          <a:srcRect/>
          <a:stretch>
            <a:fillRect/>
          </a:stretch>
        </p:blipFill>
        <p:spPr bwMode="auto">
          <a:xfrm>
            <a:off x="762000" y="2667000"/>
            <a:ext cx="7620000" cy="4191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1779</TotalTime>
  <Words>1522</Words>
  <Application>Microsoft Office PowerPoint</Application>
  <PresentationFormat>On-screen Show (4:3)</PresentationFormat>
  <Paragraphs>107</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Comic Sans MS</vt:lpstr>
      <vt:lpstr>Default Design</vt:lpstr>
      <vt:lpstr>SS7G11 The student will explain the impact of location, climate, physical characteristics, distribution of natural resources,  and population distribution on southern  and eastern Asia. a. Describe the impact climate and location has on population distribution in southern and eastern Asia. </vt:lpstr>
      <vt:lpstr>The climates of most of the countries in southern and eastern Asia  vary depending on each country’s geography. Nearby oceans,  mountains, deserts, latitude, and wind  patterns affect climate. </vt:lpstr>
      <vt:lpstr>INDIA India has many types of climates. Snow and ice are in the northern mountains, hot, dry plains are in the central plateau, and steamy tropical weather is along the southern coast. Along  the mountain ranges to the north, the temperatures  are like those in other high altitude locations. Some of the highest peaks  are covered with ice and snow. </vt:lpstr>
      <vt:lpstr>A large desert area borders Pakistan, while the Ganges Plain is humid and almost tropical. The Deccan Plateau in the center of the country is more moderate, with a subtropical coastal  plain along the Indian Ocean.</vt:lpstr>
      <vt:lpstr>Most of India’s people rely on farming and other agricultural work, so many people live along the great rivers and in the fertile river valleys. Some of India’s largest cities are located along the Ganges River  or along the coast. Fewer people live in the  Deccan  Plain in the higher center of the country. </vt:lpstr>
      <vt:lpstr>The climate of India is shaped by seasonal winds known as monsoons. These winds blow hot, dry air across the continent from the northeast during the winter. In spring and summer, the winds come from the opposite direction and bring heavy rains from the ocean. These monsoon winds can be a blessing when they bring much needed rain. On the other hand, monsoon rains can cause destructive flooding.  The monsoons are very unpredictable.</vt:lpstr>
      <vt:lpstr>The people of India have had to live their lives around these seasonal winds and rains. When the shifts in weather are moderate, the Indian people are able to farm the rich river  valley soil and use the rivers for  transportation and trade.</vt:lpstr>
      <vt:lpstr>CHINA The same variety of climates is found in China. A country as large as China has nearly every type of climate. High mountain ranges to the south cut China off from India and the moisture that  might come from the Indian Ocean. </vt:lpstr>
      <vt:lpstr>The Gobi [gō-bee] and Taklimakan [tah-kluh-muh-kahn] desert regions in the center of the country are harsh and dry. Mongolia to the north is semi-arid, and the areas to the east and south are humid and even tropical.</vt:lpstr>
      <vt:lpstr>Japan Japan, an island nation on the far eastern edge of East Asia, has a climate affected by ocean currents. The Japan Current coming from the south brings warm water to the southern and eastern coasts of Japan, while the Oyashio Current coming in from the north cools the northern coast.</vt:lpstr>
      <vt:lpstr>The warmer parts of the country are able to have longer growing seasons for farmers, while those living in the cooler north rely  on fishing. Japan experiences  monsoon rains and even tropical  hurricanes called typhoons.  </vt:lpstr>
      <vt:lpstr>NORTH KOREA North Korea shares a border with China and has short summers and long, cold winters, much like that of the northeastern corner of China. The land is mountainous and not as heavily populated as South Korea.</vt:lpstr>
      <vt:lpstr>South Korea South Korea has fewer mountains and a milder climate due to the warm winds that come from the ocean. South Korea has a larger population than North Korea. Many South Koreans live in the country’s largest city, Seoul (sōul). Farming  is more widely practiced here than  in the mountainous north.   </vt:lpstr>
      <vt:lpstr>Countries further to the southeast like Vietnam are warmer and more tropical. Here climate and geography join to  create rich farmlands where  90% of the world’s rice is grown.</vt:lpstr>
      <vt:lpstr> SS7G11 The student will explain the impact of location, climate, physical characteristics, distribution of natural resources,  and population distribution on Southern and Eastern Asia. b. Describe how the mountain, desert, and water features of southern and eastern Asia have affected the population in terms of where people live, the types of work they do,  and how they travel.</vt:lpstr>
      <vt:lpstr>INDIA India is separated from the rest of Asia by three ranges of mountains: the Hindu Kush, the Himalayas, and the Karakoram ranges. Because of this, India is often called a subcontinent, which means it’s a division of a continent. </vt:lpstr>
      <vt:lpstr>Just south of the large mountain ranges, most of India is made up of a broad plain between the Indus and the Ganges Rivers. A plain is a  large expanse of land. The land in this plain is  very fertile because the rivers provide  tons of silt to enrich the soil.  </vt:lpstr>
      <vt:lpstr>South of the great plain between the Indus and Ganges Rivers is an area of higher plateau called the Deccan Plateau. A plateau is a flat landform whose surface is raised above the surrounding land with a steep cliff on each side.</vt:lpstr>
      <vt:lpstr>Even farther south, the land gives way to  a narrow tropical strip along the  coast of the Indian Ocean.</vt:lpstr>
      <vt:lpstr>India’s mountains have sometimes stopped invaders to the north who wanted India’s fertile river valleys to the south. At other times, invaders have been able to use natural passes through the mountains to make their way  into the heart of India and establish  new rulers and customs.</vt:lpstr>
      <vt:lpstr>Most Indians live in the major river valleys, particularly the Ganges. People are moving into cities from rural areas in large numbers  looking for work and better  opportunities  for their families. </vt:lpstr>
      <vt:lpstr>The rivers in India provide transportation, trade routes, water for irrigation, and water to supply the people living in the cities. As a result, nearly all of India’s large cities have problems  with over-crowding and air and water pollution.</vt:lpstr>
      <vt:lpstr>CHINA On the northern side of the Himalayan Mountains and across the Tibetan Plateau is the country of China. Its enormous size means there is a great variety of climates and terrain. Two great deserts are located in northern China:  the Gobi and the Taklimakan. </vt:lpstr>
      <vt:lpstr>Few people live in the harsh terrain of the mountains and desert regions, and many of those who do live as nomads  and animal herders.  </vt:lpstr>
      <vt:lpstr>Other parts of northern and western China have climates that are more moderate and some  farming is possible. </vt:lpstr>
      <vt:lpstr>The northeast, along the route of the Huang He River, is China’s most heavily populated region. Beijing  is located here.</vt:lpstr>
      <vt:lpstr>While agriculture is still common, this region of the country is also China’s industrial center. Farming is the most common occupation of the Chinese who live in the southeastern part of the country. Here the Yangtze River flows to Shanghai, China’s largest port.</vt:lpstr>
      <vt:lpstr>This region of the country is the site of the Three Gorges Dam. This large hydroelectric project is designed to bring electricity to China’s rural areas. For Chinese workers, rapid industrialization has meant that many have  left their rural homes and found  work in overcrowded cities. </vt:lpstr>
      <vt:lpstr>KOREA The mountains of North Korea have meant that it has had less success with agriculture than many others  have had in this region. </vt:lpstr>
      <vt:lpstr>There are fast- flowing rivers in the mountains where the North Koreans have developed hydroelectric power plants. The country earns a profit from mining coal and other minerals like iron and copper. Most of the people here live along the western half of the country where the mountains slope down to the sea  and farming is more successful.</vt:lpstr>
      <vt:lpstr>South Korea is less mountainous and a large part of the country has excellent farmland. The population is greater than that of North Korea, with about 25% of the people living in and around the capital city, Seoul (sōul). </vt:lpstr>
      <vt:lpstr>People living in or near Seoul have the advantages of markets, jobs, and education that are harder to find in rural areas. While there are cold winters and warm summers, the climate in South Korea is milder than that of North Korea because of the ocean winds.</vt:lpstr>
      <vt:lpstr>JAPAN Almost 80% of the country of Japan is covered with mountains. This leaves only a small percentage of  the land suitable for farming. </vt:lpstr>
      <vt:lpstr>The Japanese have created farmland out of these mountains by building terraces, putting in  irrigation channels, and using different  fertilizers and farming techniques. Even so,  Japan has to import a lot of food from  other countries for its growing population.</vt:lpstr>
      <vt:lpstr>There are many volcanoes in Japan. In fact, Japan is in an area of the world known as the "ring  of fire.” These volcanoes are often the cause of earthquakes. Japan has more earthquakes every year than any other place on earth.</vt:lpstr>
      <vt:lpstr>The Japanese people have adjusted to the threat of earthquakes, even though many cause a lot of damage. Some parts of the country have developed hot springs in   the volcanic areas, and others use the  heat to warm water for people to use.</vt:lpstr>
      <vt:lpstr>Because Japan has so little farmland, the Japanese people depend on fishing for much of their food. They have to import a lot of  food from other countries.</vt:lpstr>
      <vt:lpstr>Japan imports fuel as well. The country has a very highly developed industrial economy, but no gas or oil. They depend on the world market for petroleum products.</vt:lpstr>
      <vt:lpstr>Distribution of natural resources throughout Southern and Eastern Asia plays a major part  in determining what sorts of work people do and  how comfortably they are able to live. A natural resource is something that is found in the environment that people need and can use. Fresh water, trees, rich soil, minerals, and oil are all examples of natural resources.</vt:lpstr>
      <vt:lpstr>One of the most valuable resources in this part of the world is rich farmland. All of the countries of Southern and Eastern Asia depend on agriculture to feed growing population. India and China are able to claim large areas of rich farmland as an important natural resource. However, these countries have a difficult time producing enough food to take  care of their rapidly growing populations.</vt:lpstr>
      <vt:lpstr>India, China, North Korea, and South Korea also have good supplies of coal. While this is an important fuel and energy source for all of the economies of these countries, coal burning is also a major cause of air pollution. Air pollution is one of the greatest environmental hazards facing the countries of southern and eastern Asia today.</vt:lpstr>
      <vt:lpstr>Both North and South Korea have a number of mineral deposits, including lead and zinc. South Vietnam is able to mine phosphates for export, as well as drill for oil. Japan, an industrial powerhouse on the eastern edge of this region, has practically no natural resources at all. For this reason, Japan must depend on industry and trade to supply its population with all they need. </vt:lpstr>
    </vt:vector>
  </TitlesOfParts>
  <Company>Thomas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SOUTHERN AND EASTERN ASIA: GEOGRAPHIC UNDERSTANDINGS SS7G9 The student will locate selected features in southern and eastern Asia</dc:title>
  <dc:creator>jhughes</dc:creator>
  <cp:lastModifiedBy>La Toshia Lewis</cp:lastModifiedBy>
  <cp:revision>103</cp:revision>
  <dcterms:created xsi:type="dcterms:W3CDTF">2010-01-22T15:40:06Z</dcterms:created>
  <dcterms:modified xsi:type="dcterms:W3CDTF">2016-03-20T18:28:43Z</dcterms:modified>
</cp:coreProperties>
</file>